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70"/>
  </p:notesMasterIdLst>
  <p:sldIdLst>
    <p:sldId id="256" r:id="rId5"/>
    <p:sldId id="259" r:id="rId6"/>
    <p:sldId id="257" r:id="rId7"/>
    <p:sldId id="304" r:id="rId8"/>
    <p:sldId id="305" r:id="rId9"/>
    <p:sldId id="262" r:id="rId10"/>
    <p:sldId id="260" r:id="rId11"/>
    <p:sldId id="269" r:id="rId12"/>
    <p:sldId id="261" r:id="rId13"/>
    <p:sldId id="306" r:id="rId14"/>
    <p:sldId id="316" r:id="rId15"/>
    <p:sldId id="318" r:id="rId16"/>
    <p:sldId id="319" r:id="rId17"/>
    <p:sldId id="320" r:id="rId18"/>
    <p:sldId id="323" r:id="rId19"/>
    <p:sldId id="324" r:id="rId20"/>
    <p:sldId id="326" r:id="rId21"/>
    <p:sldId id="327" r:id="rId22"/>
    <p:sldId id="317" r:id="rId23"/>
    <p:sldId id="330" r:id="rId24"/>
    <p:sldId id="332" r:id="rId25"/>
    <p:sldId id="334" r:id="rId26"/>
    <p:sldId id="338" r:id="rId27"/>
    <p:sldId id="341" r:id="rId28"/>
    <p:sldId id="343" r:id="rId29"/>
    <p:sldId id="344" r:id="rId30"/>
    <p:sldId id="345" r:id="rId31"/>
    <p:sldId id="346" r:id="rId32"/>
    <p:sldId id="329" r:id="rId33"/>
    <p:sldId id="321" r:id="rId34"/>
    <p:sldId id="325" r:id="rId35"/>
    <p:sldId id="328" r:id="rId36"/>
    <p:sldId id="333" r:id="rId37"/>
    <p:sldId id="339" r:id="rId38"/>
    <p:sldId id="347" r:id="rId39"/>
    <p:sldId id="348" r:id="rId40"/>
    <p:sldId id="349" r:id="rId41"/>
    <p:sldId id="350" r:id="rId42"/>
    <p:sldId id="351" r:id="rId43"/>
    <p:sldId id="352" r:id="rId44"/>
    <p:sldId id="353" r:id="rId45"/>
    <p:sldId id="354" r:id="rId46"/>
    <p:sldId id="355" r:id="rId47"/>
    <p:sldId id="356" r:id="rId48"/>
    <p:sldId id="358" r:id="rId49"/>
    <p:sldId id="359" r:id="rId50"/>
    <p:sldId id="357" r:id="rId51"/>
    <p:sldId id="331" r:id="rId52"/>
    <p:sldId id="335" r:id="rId53"/>
    <p:sldId id="336" r:id="rId54"/>
    <p:sldId id="340" r:id="rId55"/>
    <p:sldId id="342" r:id="rId56"/>
    <p:sldId id="337" r:id="rId57"/>
    <p:sldId id="307" r:id="rId58"/>
    <p:sldId id="312" r:id="rId59"/>
    <p:sldId id="313" r:id="rId60"/>
    <p:sldId id="314" r:id="rId61"/>
    <p:sldId id="315" r:id="rId62"/>
    <p:sldId id="308" r:id="rId63"/>
    <p:sldId id="263" r:id="rId64"/>
    <p:sldId id="271" r:id="rId65"/>
    <p:sldId id="360" r:id="rId66"/>
    <p:sldId id="361" r:id="rId67"/>
    <p:sldId id="362" r:id="rId68"/>
    <p:sldId id="284" r:id="rId69"/>
  </p:sldIdLst>
  <p:sldSz cx="9144000" cy="5143500" type="screen16x9"/>
  <p:notesSz cx="6858000" cy="9144000"/>
  <p:embeddedFontLst>
    <p:embeddedFont>
      <p:font typeface="Albert Sans" panose="020B0604020202020204" charset="0"/>
      <p:regular r:id="rId71"/>
      <p:bold r:id="rId72"/>
      <p:italic r:id="rId73"/>
      <p:boldItalic r:id="rId74"/>
    </p:embeddedFont>
    <p:embeddedFont>
      <p:font typeface="DM Sans" pitchFamily="2" charset="0"/>
      <p:regular r:id="rId75"/>
      <p:bold r:id="rId76"/>
      <p:italic r:id="rId77"/>
      <p:boldItalic r:id="rId78"/>
    </p:embeddedFont>
    <p:embeddedFont>
      <p:font typeface="Nunito" pitchFamily="2" charset="-93"/>
      <p:regular r:id="rId79"/>
      <p:bold r:id="rId80"/>
      <p:italic r:id="rId81"/>
      <p:boldItalic r:id="rId82"/>
    </p:embeddedFont>
    <p:embeddedFont>
      <p:font typeface="Nunito Black" pitchFamily="2" charset="-93"/>
      <p:bold r:id="rId83"/>
      <p:boldItalic r:id="rId84"/>
    </p:embeddedFont>
    <p:embeddedFont>
      <p:font typeface="Nunito Light" pitchFamily="2" charset="-93"/>
      <p:regular r:id="rId85"/>
      <p:italic r:id="rId86"/>
    </p:embeddedFont>
    <p:embeddedFont>
      <p:font typeface="Poppins" panose="000005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2EC78-4BF1-57EA-370E-CEB657D73C05}" v="238" dt="2024-06-04T15:50:36.730"/>
    <p1510:client id="{759720CD-ACC8-47FE-90B3-6EF3D652FB9B}" v="1092" dt="2024-06-04T16:21:35.361"/>
    <p1510:client id="{972C6E70-CE50-B464-F343-BA2984CB27DF}" v="502" dt="2024-06-04T16:15:25.803"/>
    <p1510:client id="{C5AD2D8C-9C19-4A2D-3446-39C9745526A9}" v="1059" dt="2024-06-04T16:13:07.765"/>
  </p1510:revLst>
</p1510:revInfo>
</file>

<file path=ppt/tableStyles.xml><?xml version="1.0" encoding="utf-8"?>
<a:tblStyleLst xmlns:a="http://schemas.openxmlformats.org/drawingml/2006/main" def="{8915A1D5-3425-46FC-83F9-D2D76773CD09}">
  <a:tblStyle styleId="{8915A1D5-3425-46FC-83F9-D2D76773CD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font" Target="fonts/font20.fntdata"/><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16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34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143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87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42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119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67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3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52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39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477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15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97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831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88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52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002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781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16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820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45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98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030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18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983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747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867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22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299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83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42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8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998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734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086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dd46dd1d67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dd46dd1d67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2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14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453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a42a0b69e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a42a0b69e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47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732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37" name="Google Shape;137;p20"/>
          <p:cNvGrpSpPr/>
          <p:nvPr/>
        </p:nvGrpSpPr>
        <p:grpSpPr>
          <a:xfrm flipH="1">
            <a:off x="-822466" y="-3825506"/>
            <a:ext cx="9983475" cy="8969006"/>
            <a:chOff x="-22300" y="-3825506"/>
            <a:chExt cx="9983475" cy="8969006"/>
          </a:xfrm>
        </p:grpSpPr>
        <p:sp>
          <p:nvSpPr>
            <p:cNvPr id="138" name="Google Shape;138;p20"/>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9" name="Google Shape;139;p20"/>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0" name="Google Shape;140;p20"/>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1" name="Google Shape;141;p20"/>
            <p:cNvSpPr/>
            <p:nvPr/>
          </p:nvSpPr>
          <p:spPr>
            <a:xfrm>
              <a:off x="7819550" y="-3825506"/>
              <a:ext cx="1483500" cy="4365000"/>
            </a:xfrm>
            <a:prstGeom prst="roundRect">
              <a:avLst>
                <a:gd name="adj" fmla="val 50000"/>
              </a:avLst>
            </a:prstGeom>
            <a:solidFill>
              <a:srgbClr val="F6F6F6">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22"/>
          <p:cNvSpPr txBox="1">
            <a:spLocks noGrp="1"/>
          </p:cNvSpPr>
          <p:nvPr>
            <p:ph type="subTitle" idx="1"/>
          </p:nvPr>
        </p:nvSpPr>
        <p:spPr>
          <a:xfrm>
            <a:off x="3099859" y="1710975"/>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3" name="Google Shape;153;p22"/>
          <p:cNvSpPr txBox="1">
            <a:spLocks noGrp="1"/>
          </p:cNvSpPr>
          <p:nvPr>
            <p:ph type="subTitle" idx="2"/>
          </p:nvPr>
        </p:nvSpPr>
        <p:spPr>
          <a:xfrm>
            <a:off x="3099859" y="3946825"/>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 name="Google Shape;154;p22"/>
          <p:cNvSpPr txBox="1">
            <a:spLocks noGrp="1"/>
          </p:cNvSpPr>
          <p:nvPr>
            <p:ph type="subTitle" idx="3"/>
          </p:nvPr>
        </p:nvSpPr>
        <p:spPr>
          <a:xfrm>
            <a:off x="3099859" y="2828900"/>
            <a:ext cx="361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5" name="Google Shape;155;p22"/>
          <p:cNvSpPr txBox="1">
            <a:spLocks noGrp="1"/>
          </p:cNvSpPr>
          <p:nvPr>
            <p:ph type="subTitle" idx="4"/>
          </p:nvPr>
        </p:nvSpPr>
        <p:spPr>
          <a:xfrm>
            <a:off x="3099859" y="1324575"/>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56" name="Google Shape;156;p22"/>
          <p:cNvSpPr txBox="1">
            <a:spLocks noGrp="1"/>
          </p:cNvSpPr>
          <p:nvPr>
            <p:ph type="subTitle" idx="5"/>
          </p:nvPr>
        </p:nvSpPr>
        <p:spPr>
          <a:xfrm>
            <a:off x="3099859" y="3560425"/>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57" name="Google Shape;157;p22"/>
          <p:cNvSpPr txBox="1">
            <a:spLocks noGrp="1"/>
          </p:cNvSpPr>
          <p:nvPr>
            <p:ph type="subTitle" idx="6"/>
          </p:nvPr>
        </p:nvSpPr>
        <p:spPr>
          <a:xfrm>
            <a:off x="3099859" y="2442500"/>
            <a:ext cx="3619800" cy="523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58" name="Google Shape;158;p22"/>
          <p:cNvGrpSpPr/>
          <p:nvPr/>
        </p:nvGrpSpPr>
        <p:grpSpPr>
          <a:xfrm>
            <a:off x="-393450" y="136650"/>
            <a:ext cx="9412000" cy="7788778"/>
            <a:chOff x="-393450" y="136650"/>
            <a:chExt cx="9412000" cy="7788778"/>
          </a:xfrm>
        </p:grpSpPr>
        <p:sp>
          <p:nvSpPr>
            <p:cNvPr id="159" name="Google Shape;159;p22"/>
            <p:cNvSpPr/>
            <p:nvPr/>
          </p:nvSpPr>
          <p:spPr>
            <a:xfrm rot="10800000" flipH="1">
              <a:off x="8492050" y="136650"/>
              <a:ext cx="526500" cy="52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60" name="Google Shape;160;p22"/>
            <p:cNvGrpSpPr/>
            <p:nvPr/>
          </p:nvGrpSpPr>
          <p:grpSpPr>
            <a:xfrm>
              <a:off x="-393450" y="2571752"/>
              <a:ext cx="1462351" cy="5353676"/>
              <a:chOff x="-2108325" y="-2157248"/>
              <a:chExt cx="1462351" cy="5353676"/>
            </a:xfrm>
          </p:grpSpPr>
          <p:sp>
            <p:nvSpPr>
              <p:cNvPr id="161" name="Google Shape;161;p22"/>
              <p:cNvSpPr/>
              <p:nvPr/>
            </p:nvSpPr>
            <p:spPr>
              <a:xfrm rot="10800000" flipH="1">
                <a:off x="-2108325" y="-2157248"/>
                <a:ext cx="793500" cy="7935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2" name="Google Shape;162;p22"/>
              <p:cNvSpPr/>
              <p:nvPr/>
            </p:nvSpPr>
            <p:spPr>
              <a:xfrm rot="10800000">
                <a:off x="-1665375" y="-1168572"/>
                <a:ext cx="1019400" cy="4365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 name="Google Shape;165;p23"/>
          <p:cNvSpPr txBox="1">
            <a:spLocks noGrp="1"/>
          </p:cNvSpPr>
          <p:nvPr>
            <p:ph type="subTitle" idx="1"/>
          </p:nvPr>
        </p:nvSpPr>
        <p:spPr>
          <a:xfrm>
            <a:off x="71662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6" name="Google Shape;166;p23"/>
          <p:cNvSpPr txBox="1">
            <a:spLocks noGrp="1"/>
          </p:cNvSpPr>
          <p:nvPr>
            <p:ph type="subTitle" idx="2"/>
          </p:nvPr>
        </p:nvSpPr>
        <p:spPr>
          <a:xfrm>
            <a:off x="3352500"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7" name="Google Shape;167;p23"/>
          <p:cNvSpPr txBox="1">
            <a:spLocks noGrp="1"/>
          </p:cNvSpPr>
          <p:nvPr>
            <p:ph type="subTitle" idx="3"/>
          </p:nvPr>
        </p:nvSpPr>
        <p:spPr>
          <a:xfrm>
            <a:off x="598837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8" name="Google Shape;168;p23"/>
          <p:cNvSpPr txBox="1">
            <a:spLocks noGrp="1"/>
          </p:cNvSpPr>
          <p:nvPr>
            <p:ph type="subTitle" idx="4"/>
          </p:nvPr>
        </p:nvSpPr>
        <p:spPr>
          <a:xfrm>
            <a:off x="71662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3"/>
          <p:cNvSpPr txBox="1">
            <a:spLocks noGrp="1"/>
          </p:cNvSpPr>
          <p:nvPr>
            <p:ph type="subTitle" idx="5"/>
          </p:nvPr>
        </p:nvSpPr>
        <p:spPr>
          <a:xfrm>
            <a:off x="3352500"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23"/>
          <p:cNvSpPr txBox="1">
            <a:spLocks noGrp="1"/>
          </p:cNvSpPr>
          <p:nvPr>
            <p:ph type="subTitle" idx="6"/>
          </p:nvPr>
        </p:nvSpPr>
        <p:spPr>
          <a:xfrm>
            <a:off x="598837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 name="Google Shape;171;p23"/>
          <p:cNvGrpSpPr/>
          <p:nvPr/>
        </p:nvGrpSpPr>
        <p:grpSpPr>
          <a:xfrm>
            <a:off x="-928775" y="-93025"/>
            <a:ext cx="10062875" cy="6791097"/>
            <a:chOff x="-928775" y="-93025"/>
            <a:chExt cx="10062875" cy="6791097"/>
          </a:xfrm>
        </p:grpSpPr>
        <p:sp>
          <p:nvSpPr>
            <p:cNvPr id="172" name="Google Shape;172;p23"/>
            <p:cNvSpPr/>
            <p:nvPr/>
          </p:nvSpPr>
          <p:spPr>
            <a:xfrm>
              <a:off x="-928775" y="-93025"/>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73" name="Google Shape;173;p23"/>
            <p:cNvGrpSpPr/>
            <p:nvPr/>
          </p:nvGrpSpPr>
          <p:grpSpPr>
            <a:xfrm>
              <a:off x="8424000" y="4173728"/>
              <a:ext cx="710100" cy="2524343"/>
              <a:chOff x="8424000" y="4173728"/>
              <a:chExt cx="710100" cy="2524343"/>
            </a:xfrm>
          </p:grpSpPr>
          <p:sp>
            <p:nvSpPr>
              <p:cNvPr id="174" name="Google Shape;174;p23"/>
              <p:cNvSpPr/>
              <p:nvPr/>
            </p:nvSpPr>
            <p:spPr>
              <a:xfrm>
                <a:off x="8609250" y="4173728"/>
                <a:ext cx="339600" cy="3396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5" name="Google Shape;175;p23"/>
              <p:cNvSpPr/>
              <p:nvPr/>
            </p:nvSpPr>
            <p:spPr>
              <a:xfrm>
                <a:off x="8424000" y="4608572"/>
                <a:ext cx="710100" cy="208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_1">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txBox="1">
            <a:spLocks noGrp="1"/>
          </p:cNvSpPr>
          <p:nvPr>
            <p:ph type="title" hasCustomPrompt="1"/>
          </p:nvPr>
        </p:nvSpPr>
        <p:spPr>
          <a:xfrm>
            <a:off x="713225" y="628300"/>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5" name="Google Shape;225;p27"/>
          <p:cNvSpPr txBox="1">
            <a:spLocks noGrp="1"/>
          </p:cNvSpPr>
          <p:nvPr>
            <p:ph type="subTitle" idx="1"/>
          </p:nvPr>
        </p:nvSpPr>
        <p:spPr>
          <a:xfrm>
            <a:off x="713225" y="1211869"/>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6" name="Google Shape;226;p27"/>
          <p:cNvSpPr txBox="1">
            <a:spLocks noGrp="1"/>
          </p:cNvSpPr>
          <p:nvPr>
            <p:ph type="title" idx="2" hasCustomPrompt="1"/>
          </p:nvPr>
        </p:nvSpPr>
        <p:spPr>
          <a:xfrm>
            <a:off x="713225" y="1980564"/>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7" name="Google Shape;227;p27"/>
          <p:cNvSpPr txBox="1">
            <a:spLocks noGrp="1"/>
          </p:cNvSpPr>
          <p:nvPr>
            <p:ph type="subTitle" idx="3"/>
          </p:nvPr>
        </p:nvSpPr>
        <p:spPr>
          <a:xfrm>
            <a:off x="713225" y="2564133"/>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8" name="Google Shape;228;p27"/>
          <p:cNvSpPr txBox="1">
            <a:spLocks noGrp="1"/>
          </p:cNvSpPr>
          <p:nvPr>
            <p:ph type="title" idx="4" hasCustomPrompt="1"/>
          </p:nvPr>
        </p:nvSpPr>
        <p:spPr>
          <a:xfrm>
            <a:off x="713225" y="3332828"/>
            <a:ext cx="4117200" cy="7689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3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9" name="Google Shape;229;p27"/>
          <p:cNvSpPr txBox="1">
            <a:spLocks noGrp="1"/>
          </p:cNvSpPr>
          <p:nvPr>
            <p:ph type="subTitle" idx="5"/>
          </p:nvPr>
        </p:nvSpPr>
        <p:spPr>
          <a:xfrm>
            <a:off x="713225" y="3916397"/>
            <a:ext cx="41172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13225" y="1267988"/>
            <a:ext cx="132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 name="Google Shape;42;p6"/>
          <p:cNvGrpSpPr/>
          <p:nvPr/>
        </p:nvGrpSpPr>
        <p:grpSpPr>
          <a:xfrm>
            <a:off x="-1253563" y="-2863475"/>
            <a:ext cx="10503560" cy="7810745"/>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1906200" y="1777975"/>
            <a:ext cx="53316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66" name="Google Shape;66;p11"/>
          <p:cNvSpPr txBox="1">
            <a:spLocks noGrp="1"/>
          </p:cNvSpPr>
          <p:nvPr>
            <p:ph type="subTitle" idx="1"/>
          </p:nvPr>
        </p:nvSpPr>
        <p:spPr>
          <a:xfrm>
            <a:off x="1906200" y="3168125"/>
            <a:ext cx="5331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67" name="Google Shape;67;p11"/>
          <p:cNvGrpSpPr/>
          <p:nvPr/>
        </p:nvGrpSpPr>
        <p:grpSpPr>
          <a:xfrm>
            <a:off x="579550" y="-5059050"/>
            <a:ext cx="8158450" cy="15215050"/>
            <a:chOff x="579550" y="-5059050"/>
            <a:chExt cx="8158450" cy="15215050"/>
          </a:xfrm>
        </p:grpSpPr>
        <p:sp>
          <p:nvSpPr>
            <p:cNvPr id="68" name="Google Shape;68;p11"/>
            <p:cNvSpPr/>
            <p:nvPr/>
          </p:nvSpPr>
          <p:spPr>
            <a:xfrm flipH="1">
              <a:off x="5795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9" name="Google Shape;69;p11"/>
            <p:cNvSpPr/>
            <p:nvPr/>
          </p:nvSpPr>
          <p:spPr>
            <a:xfrm flipH="1">
              <a:off x="77114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312325" y="3532875"/>
            <a:ext cx="58536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4"/>
          <p:cNvSpPr txBox="1">
            <a:spLocks noGrp="1"/>
          </p:cNvSpPr>
          <p:nvPr>
            <p:ph type="subTitle" idx="1"/>
          </p:nvPr>
        </p:nvSpPr>
        <p:spPr>
          <a:xfrm>
            <a:off x="2312275" y="1078725"/>
            <a:ext cx="58536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9" name="Google Shape;99;p14"/>
          <p:cNvGrpSpPr/>
          <p:nvPr/>
        </p:nvGrpSpPr>
        <p:grpSpPr>
          <a:xfrm>
            <a:off x="-3284446" y="334071"/>
            <a:ext cx="5348400" cy="2153758"/>
            <a:chOff x="-3284446" y="334071"/>
            <a:chExt cx="5348400" cy="2153758"/>
          </a:xfrm>
        </p:grpSpPr>
        <p:sp>
          <p:nvSpPr>
            <p:cNvPr id="100" name="Google Shape;100;p14"/>
            <p:cNvSpPr/>
            <p:nvPr/>
          </p:nvSpPr>
          <p:spPr>
            <a:xfrm rot="5400000" flipH="1">
              <a:off x="1474729" y="171922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1" name="Google Shape;101;p14"/>
            <p:cNvSpPr/>
            <p:nvPr/>
          </p:nvSpPr>
          <p:spPr>
            <a:xfrm rot="5400000" flipH="1">
              <a:off x="-1240246" y="-1710129"/>
              <a:ext cx="1260000" cy="5348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14"/>
            <p:cNvSpPr/>
            <p:nvPr/>
          </p:nvSpPr>
          <p:spPr>
            <a:xfrm rot="5400000" flipH="1">
              <a:off x="-1240233" y="4129"/>
              <a:ext cx="1260000" cy="37074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720000" y="1215750"/>
            <a:ext cx="7704000" cy="105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Albert Sans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8"/>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3" name="Google Shape;123;p18"/>
          <p:cNvGrpSpPr/>
          <p:nvPr/>
        </p:nvGrpSpPr>
        <p:grpSpPr>
          <a:xfrm flipH="1">
            <a:off x="-1230850" y="2160950"/>
            <a:ext cx="2479800" cy="62973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60" r:id="rId7"/>
    <p:sldLayoutId id="2147483663" r:id="rId8"/>
    <p:sldLayoutId id="2147483664" r:id="rId9"/>
    <p:sldLayoutId id="2147483666" r:id="rId10"/>
    <p:sldLayoutId id="2147483668" r:id="rId11"/>
    <p:sldLayoutId id="2147483669" r:id="rId12"/>
    <p:sldLayoutId id="2147483673"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575919" y="804623"/>
            <a:ext cx="8330187" cy="2009100"/>
          </a:xfrm>
          <a:prstGeom prst="rect">
            <a:avLst/>
          </a:prstGeom>
        </p:spPr>
        <p:txBody>
          <a:bodyPr spcFirstLastPara="1" wrap="square" lIns="91425" tIns="91425" rIns="91425" bIns="91425" anchor="b" anchorCtr="0">
            <a:noAutofit/>
          </a:bodyPr>
          <a:lstStyle/>
          <a:p>
            <a:pPr marL="0" lvl="0" indent="0" algn="l" rtl="0">
              <a:lnSpc>
                <a:spcPct val="114000"/>
              </a:lnSpc>
              <a:spcBef>
                <a:spcPts val="0"/>
              </a:spcBef>
              <a:spcAft>
                <a:spcPts val="0"/>
              </a:spcAft>
              <a:buNone/>
            </a:pPr>
            <a:r>
              <a:rPr lang="en-US" sz="2800" dirty="0" err="1">
                <a:solidFill>
                  <a:schemeClr val="tx2">
                    <a:lumMod val="75000"/>
                  </a:schemeClr>
                </a:solidFill>
                <a:latin typeface="Nunito Black" pitchFamily="2" charset="-93"/>
              </a:rPr>
              <a:t>NT213.O21.ANTT</a:t>
            </a:r>
            <a:br>
              <a:rPr lang="en-US" sz="2800" dirty="0">
                <a:solidFill>
                  <a:schemeClr val="tx2">
                    <a:lumMod val="75000"/>
                  </a:schemeClr>
                </a:solidFill>
                <a:latin typeface="Nunito Black" pitchFamily="2" charset="-93"/>
              </a:rPr>
            </a:br>
            <a:r>
              <a:rPr lang="en-US" sz="2800" dirty="0" err="1">
                <a:solidFill>
                  <a:schemeClr val="tx2">
                    <a:lumMod val="75000"/>
                  </a:schemeClr>
                </a:solidFill>
                <a:latin typeface="Nunito Black" pitchFamily="2" charset="-93"/>
              </a:rPr>
              <a:t>BÁO</a:t>
            </a:r>
            <a:r>
              <a:rPr lang="en-US" sz="2800" dirty="0">
                <a:solidFill>
                  <a:schemeClr val="tx2">
                    <a:lumMod val="75000"/>
                  </a:schemeClr>
                </a:solidFill>
                <a:latin typeface="Nunito Black" pitchFamily="2" charset="-93"/>
              </a:rPr>
              <a:t> </a:t>
            </a:r>
            <a:r>
              <a:rPr lang="en-US" sz="2800" dirty="0" err="1">
                <a:solidFill>
                  <a:schemeClr val="tx2">
                    <a:lumMod val="75000"/>
                  </a:schemeClr>
                </a:solidFill>
                <a:latin typeface="Nunito Black" pitchFamily="2" charset="-93"/>
              </a:rPr>
              <a:t>CÁO</a:t>
            </a:r>
            <a:r>
              <a:rPr lang="en-US" sz="2800" dirty="0">
                <a:solidFill>
                  <a:schemeClr val="tx2">
                    <a:lumMod val="75000"/>
                  </a:schemeClr>
                </a:solidFill>
                <a:latin typeface="Nunito Black" pitchFamily="2" charset="-93"/>
              </a:rPr>
              <a:t> </a:t>
            </a:r>
            <a:r>
              <a:rPr lang="en-US" sz="2800" dirty="0" err="1">
                <a:solidFill>
                  <a:schemeClr val="tx2">
                    <a:lumMod val="75000"/>
                  </a:schemeClr>
                </a:solidFill>
                <a:latin typeface="Nunito Black" pitchFamily="2" charset="-93"/>
              </a:rPr>
              <a:t>CUỐI</a:t>
            </a:r>
            <a:r>
              <a:rPr lang="en-US" sz="2800" dirty="0">
                <a:solidFill>
                  <a:schemeClr val="tx2">
                    <a:lumMod val="75000"/>
                  </a:schemeClr>
                </a:solidFill>
                <a:latin typeface="Nunito Black" pitchFamily="2" charset="-93"/>
              </a:rPr>
              <a:t> </a:t>
            </a:r>
            <a:r>
              <a:rPr lang="en-US" sz="2800" dirty="0" err="1">
                <a:solidFill>
                  <a:schemeClr val="tx2">
                    <a:lumMod val="75000"/>
                  </a:schemeClr>
                </a:solidFill>
                <a:latin typeface="Nunito Black" pitchFamily="2" charset="-93"/>
              </a:rPr>
              <a:t>KỲ</a:t>
            </a:r>
            <a:br>
              <a:rPr lang="en-US" sz="3200" dirty="0">
                <a:latin typeface="Nunito Black" pitchFamily="2" charset="-93"/>
              </a:rPr>
            </a:br>
            <a:r>
              <a:rPr lang="en-US" sz="3600" dirty="0" err="1">
                <a:latin typeface="Nunito Black" pitchFamily="2" charset="-93"/>
              </a:rPr>
              <a:t>CHỦ</a:t>
            </a:r>
            <a:r>
              <a:rPr lang="en-US" sz="3600" dirty="0">
                <a:latin typeface="Nunito Black" pitchFamily="2" charset="-93"/>
              </a:rPr>
              <a:t> </a:t>
            </a:r>
            <a:r>
              <a:rPr lang="en-US" sz="3600" dirty="0" err="1">
                <a:latin typeface="Nunito Black" pitchFamily="2" charset="-93"/>
              </a:rPr>
              <a:t>ĐỀ</a:t>
            </a:r>
            <a:r>
              <a:rPr lang="en-US" sz="3600" dirty="0">
                <a:latin typeface="Nunito Black" pitchFamily="2" charset="-93"/>
              </a:rPr>
              <a:t>: </a:t>
            </a:r>
            <a:r>
              <a:rPr lang="en-US" sz="3600" dirty="0" err="1">
                <a:latin typeface="Nunito Black" pitchFamily="2" charset="-93"/>
              </a:rPr>
              <a:t>ỨNG</a:t>
            </a:r>
            <a:r>
              <a:rPr lang="en-US" sz="3600" dirty="0">
                <a:latin typeface="Nunito Black" pitchFamily="2" charset="-93"/>
              </a:rPr>
              <a:t> </a:t>
            </a:r>
            <a:r>
              <a:rPr lang="en-US" sz="3600" dirty="0" err="1">
                <a:latin typeface="Nunito Black" pitchFamily="2" charset="-93"/>
              </a:rPr>
              <a:t>DỤNG</a:t>
            </a:r>
            <a:r>
              <a:rPr lang="en-US" sz="3600" dirty="0">
                <a:latin typeface="Nunito Black" pitchFamily="2" charset="-93"/>
              </a:rPr>
              <a:t> SELENIUM </a:t>
            </a:r>
            <a:br>
              <a:rPr lang="en-US" sz="3600" dirty="0">
                <a:latin typeface="Nunito Black" pitchFamily="2" charset="-93"/>
              </a:rPr>
            </a:br>
            <a:r>
              <a:rPr lang="en-US" sz="3600" dirty="0">
                <a:latin typeface="Nunito Black" pitchFamily="2" charset="-93"/>
              </a:rPr>
              <a:t>TRONG PENTEST WEBSITE</a:t>
            </a:r>
            <a:endParaRPr sz="3200" dirty="0">
              <a:latin typeface="Nunito Black" pitchFamily="2" charset="-93"/>
            </a:endParaRPr>
          </a:p>
        </p:txBody>
      </p:sp>
      <p:sp>
        <p:nvSpPr>
          <p:cNvPr id="262" name="Google Shape;262;p34"/>
          <p:cNvSpPr txBox="1">
            <a:spLocks noGrp="1"/>
          </p:cNvSpPr>
          <p:nvPr>
            <p:ph type="subTitle" idx="1"/>
          </p:nvPr>
        </p:nvSpPr>
        <p:spPr>
          <a:xfrm>
            <a:off x="720660" y="3104067"/>
            <a:ext cx="5100277" cy="158688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dirty="0" err="1">
                <a:latin typeface="Nunito Black" pitchFamily="2" charset="-93"/>
                <a:ea typeface="Albert Sans"/>
                <a:cs typeface="Albert Sans"/>
                <a:sym typeface="Albert Sans"/>
              </a:rPr>
              <a:t>NHÓM</a:t>
            </a:r>
            <a:r>
              <a:rPr lang="en-US" dirty="0">
                <a:latin typeface="Nunito Black" pitchFamily="2" charset="-93"/>
                <a:ea typeface="Albert Sans"/>
                <a:cs typeface="Albert Sans"/>
                <a:sym typeface="Albert Sans"/>
              </a:rPr>
              <a:t> 7</a:t>
            </a:r>
          </a:p>
          <a:p>
            <a:pPr marL="0" lvl="0" indent="0" algn="l" rtl="0">
              <a:lnSpc>
                <a:spcPct val="125000"/>
              </a:lnSpc>
              <a:spcBef>
                <a:spcPts val="0"/>
              </a:spcBef>
              <a:spcAft>
                <a:spcPts val="0"/>
              </a:spcAft>
              <a:buNone/>
            </a:pPr>
            <a:r>
              <a:rPr lang="en-US" dirty="0">
                <a:latin typeface="Nunito Black" pitchFamily="2" charset="-93"/>
                <a:ea typeface="Albert Sans"/>
                <a:cs typeface="Albert Sans"/>
                <a:sym typeface="Albert Sans"/>
              </a:rPr>
              <a:t>Nguyễn </a:t>
            </a:r>
            <a:r>
              <a:rPr lang="en-US" dirty="0" err="1">
                <a:latin typeface="Nunito Black" pitchFamily="2" charset="-93"/>
                <a:ea typeface="Albert Sans"/>
                <a:cs typeface="Albert Sans"/>
                <a:sym typeface="Albert Sans"/>
              </a:rPr>
              <a:t>Triệu</a:t>
            </a:r>
            <a:r>
              <a:rPr lang="en-US" dirty="0">
                <a:latin typeface="Nunito Black" pitchFamily="2" charset="-93"/>
                <a:ea typeface="Albert Sans"/>
                <a:cs typeface="Albert Sans"/>
                <a:sym typeface="Albert Sans"/>
              </a:rPr>
              <a:t> </a:t>
            </a:r>
            <a:r>
              <a:rPr lang="en-US" dirty="0" err="1">
                <a:latin typeface="Nunito Black" pitchFamily="2" charset="-93"/>
                <a:ea typeface="Albert Sans"/>
                <a:cs typeface="Albert Sans"/>
                <a:sym typeface="Albert Sans"/>
              </a:rPr>
              <a:t>Thiên</a:t>
            </a:r>
            <a:r>
              <a:rPr lang="en-US" dirty="0">
                <a:latin typeface="Nunito Black" pitchFamily="2" charset="-93"/>
                <a:ea typeface="Albert Sans"/>
                <a:cs typeface="Albert Sans"/>
                <a:sym typeface="Albert Sans"/>
              </a:rPr>
              <a:t> </a:t>
            </a:r>
            <a:r>
              <a:rPr lang="en-US" dirty="0" err="1">
                <a:latin typeface="Nunito Black" pitchFamily="2" charset="-93"/>
                <a:ea typeface="Albert Sans"/>
                <a:cs typeface="Albert Sans"/>
                <a:sym typeface="Albert Sans"/>
              </a:rPr>
              <a:t>Bảo</a:t>
            </a:r>
            <a:r>
              <a:rPr lang="en-US" dirty="0">
                <a:latin typeface="Nunito Black" pitchFamily="2" charset="-93"/>
                <a:ea typeface="Albert Sans"/>
                <a:cs typeface="Albert Sans"/>
                <a:sym typeface="Albert Sans"/>
              </a:rPr>
              <a:t> – 21520155</a:t>
            </a:r>
          </a:p>
          <a:p>
            <a:pPr marL="0" lvl="0" indent="0" algn="l" rtl="0">
              <a:lnSpc>
                <a:spcPct val="125000"/>
              </a:lnSpc>
              <a:spcBef>
                <a:spcPts val="0"/>
              </a:spcBef>
              <a:spcAft>
                <a:spcPts val="0"/>
              </a:spcAft>
              <a:buNone/>
            </a:pPr>
            <a:r>
              <a:rPr lang="en-US" dirty="0">
                <a:latin typeface="Nunito Black" pitchFamily="2" charset="-93"/>
                <a:ea typeface="Albert Sans"/>
                <a:cs typeface="Albert Sans"/>
                <a:sym typeface="Albert Sans"/>
              </a:rPr>
              <a:t>Nguyễn </a:t>
            </a:r>
            <a:r>
              <a:rPr lang="en-US" dirty="0" err="1">
                <a:latin typeface="Nunito Black" pitchFamily="2" charset="-93"/>
                <a:ea typeface="Albert Sans"/>
                <a:cs typeface="Albert Sans"/>
                <a:sym typeface="Albert Sans"/>
              </a:rPr>
              <a:t>Thị</a:t>
            </a:r>
            <a:r>
              <a:rPr lang="en-US" dirty="0">
                <a:latin typeface="Nunito Black" pitchFamily="2" charset="-93"/>
                <a:ea typeface="Albert Sans"/>
                <a:cs typeface="Albert Sans"/>
                <a:sym typeface="Albert Sans"/>
              </a:rPr>
              <a:t> Minh Châu – 21520645</a:t>
            </a:r>
          </a:p>
          <a:p>
            <a:pPr marL="0" lvl="0" indent="0" algn="l" rtl="0">
              <a:lnSpc>
                <a:spcPct val="125000"/>
              </a:lnSpc>
              <a:spcBef>
                <a:spcPts val="0"/>
              </a:spcBef>
              <a:spcAft>
                <a:spcPts val="0"/>
              </a:spcAft>
              <a:buNone/>
            </a:pPr>
            <a:r>
              <a:rPr lang="en-US" dirty="0" err="1">
                <a:latin typeface="Nunito Black" pitchFamily="2" charset="-93"/>
                <a:ea typeface="Albert Sans"/>
                <a:cs typeface="Albert Sans"/>
                <a:sym typeface="Albert Sans"/>
              </a:rPr>
              <a:t>Trần</a:t>
            </a:r>
            <a:r>
              <a:rPr lang="en-US" dirty="0">
                <a:latin typeface="Nunito Black" pitchFamily="2" charset="-93"/>
                <a:ea typeface="Albert Sans"/>
                <a:cs typeface="Albert Sans"/>
                <a:sym typeface="Albert Sans"/>
              </a:rPr>
              <a:t> Lê Minh </a:t>
            </a:r>
            <a:r>
              <a:rPr lang="en-US" dirty="0" err="1">
                <a:latin typeface="Nunito Black" pitchFamily="2" charset="-93"/>
                <a:ea typeface="Albert Sans"/>
                <a:cs typeface="Albert Sans"/>
                <a:sym typeface="Albert Sans"/>
              </a:rPr>
              <a:t>Ngọc</a:t>
            </a:r>
            <a:r>
              <a:rPr lang="en-US" dirty="0">
                <a:latin typeface="Nunito Black" pitchFamily="2" charset="-93"/>
                <a:ea typeface="Albert Sans"/>
                <a:cs typeface="Albert Sans"/>
                <a:sym typeface="Albert Sans"/>
              </a:rPr>
              <a:t> – 21521195</a:t>
            </a:r>
          </a:p>
          <a:p>
            <a:pPr marL="0" lvl="0" indent="0" algn="l" rtl="0">
              <a:lnSpc>
                <a:spcPct val="125000"/>
              </a:lnSpc>
              <a:spcBef>
                <a:spcPts val="0"/>
              </a:spcBef>
              <a:spcAft>
                <a:spcPts val="0"/>
              </a:spcAft>
              <a:buNone/>
            </a:pPr>
            <a:r>
              <a:rPr lang="en-US" dirty="0">
                <a:latin typeface="Nunito Black" pitchFamily="2" charset="-93"/>
                <a:ea typeface="Albert Sans"/>
                <a:cs typeface="Albert Sans"/>
                <a:sym typeface="Albert Sans"/>
              </a:rPr>
              <a:t>Nguyễn Phương Trinh – 21521581 </a:t>
            </a:r>
          </a:p>
          <a:p>
            <a:pPr marL="0" lvl="0" indent="0" algn="l" rtl="0">
              <a:spcBef>
                <a:spcPts val="0"/>
              </a:spcBef>
              <a:spcAft>
                <a:spcPts val="0"/>
              </a:spcAft>
              <a:buNone/>
            </a:pPr>
            <a:endParaRPr b="1" dirty="0">
              <a:latin typeface="Nunito" pitchFamily="2" charset="-93"/>
              <a:ea typeface="Albert Sans"/>
              <a:cs typeface="Albert Sans"/>
              <a:sym typeface="Albert Sans"/>
            </a:endParaRPr>
          </a:p>
        </p:txBody>
      </p:sp>
      <p:sp>
        <p:nvSpPr>
          <p:cNvPr id="2" name="Google Shape;262;p34">
            <a:extLst>
              <a:ext uri="{FF2B5EF4-FFF2-40B4-BE49-F238E27FC236}">
                <a16:creationId xmlns:a16="http://schemas.microsoft.com/office/drawing/2014/main" id="{ADF27AE6-6B5C-193D-C528-6C71DC7D6EEF}"/>
              </a:ext>
            </a:extLst>
          </p:cNvPr>
          <p:cNvSpPr txBox="1">
            <a:spLocks/>
          </p:cNvSpPr>
          <p:nvPr/>
        </p:nvSpPr>
        <p:spPr>
          <a:xfrm>
            <a:off x="4296937" y="2657606"/>
            <a:ext cx="3940551" cy="42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lbert Sans"/>
              <a:buNone/>
              <a:defRPr sz="1600" b="0" i="0" u="none" strike="noStrike" cap="none">
                <a:solidFill>
                  <a:schemeClr val="dk1"/>
                </a:solidFill>
                <a:latin typeface="Albert Sans Medium"/>
                <a:ea typeface="Albert Sans Medium"/>
                <a:cs typeface="Albert Sans Medium"/>
                <a:sym typeface="Albert Sans Medium"/>
              </a:defRPr>
            </a:lvl1pPr>
            <a:lvl2pPr marL="914400" marR="0" lvl="1"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lgn="r"/>
            <a:r>
              <a:rPr lang="en-US" sz="1800">
                <a:latin typeface="Nunito Black" pitchFamily="2" charset="-93"/>
                <a:ea typeface="Albert Sans"/>
                <a:cs typeface="Albert Sans"/>
                <a:sym typeface="Albert Sans"/>
              </a:rPr>
              <a:t>GVHD: </a:t>
            </a:r>
            <a:r>
              <a:rPr lang="en-US" sz="1800" err="1">
                <a:latin typeface="Nunito Black" pitchFamily="2" charset="-93"/>
                <a:ea typeface="Albert Sans"/>
                <a:cs typeface="Albert Sans"/>
                <a:sym typeface="Albert Sans"/>
              </a:rPr>
              <a:t>ThS</a:t>
            </a:r>
            <a:r>
              <a:rPr lang="en-US" sz="1800">
                <a:latin typeface="Nunito Black" pitchFamily="2" charset="-93"/>
                <a:ea typeface="Albert Sans"/>
                <a:cs typeface="Albert Sans"/>
                <a:sym typeface="Albert Sans"/>
              </a:rPr>
              <a:t>. Nguyễn </a:t>
            </a:r>
            <a:r>
              <a:rPr lang="en-US" sz="1800" err="1">
                <a:latin typeface="Nunito Black" pitchFamily="2" charset="-93"/>
                <a:ea typeface="Albert Sans"/>
                <a:cs typeface="Albert Sans"/>
                <a:sym typeface="Albert Sans"/>
              </a:rPr>
              <a:t>Công</a:t>
            </a:r>
            <a:r>
              <a:rPr lang="en-US" sz="1800">
                <a:latin typeface="Nunito Black" pitchFamily="2" charset="-93"/>
                <a:ea typeface="Albert Sans"/>
                <a:cs typeface="Albert Sans"/>
                <a:sym typeface="Albert Sans"/>
              </a:rPr>
              <a:t> Danh</a:t>
            </a:r>
            <a:endParaRPr lang="vi-VN" sz="1800">
              <a:latin typeface="Nunito Black" pitchFamily="2" charset="-93"/>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107491" y="205037"/>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1: </a:t>
            </a:r>
            <a:r>
              <a:rPr lang="en-US" sz="2400" dirty="0" err="1">
                <a:latin typeface="Nunito"/>
              </a:rPr>
              <a:t>Dùng</a:t>
            </a:r>
            <a:r>
              <a:rPr lang="en-US" sz="2400" dirty="0">
                <a:latin typeface="Nunito"/>
              </a:rPr>
              <a:t> Selenium </a:t>
            </a:r>
            <a:r>
              <a:rPr lang="en-US" sz="2400" dirty="0" err="1">
                <a:latin typeface="Nunito"/>
              </a:rPr>
              <a:t>để</a:t>
            </a:r>
            <a:r>
              <a:rPr lang="en-US" sz="2400" dirty="0">
                <a:latin typeface="Nunito"/>
              </a:rPr>
              <a:t> </a:t>
            </a:r>
            <a:r>
              <a:rPr lang="en-US" sz="2400" dirty="0" err="1">
                <a:latin typeface="Nunito"/>
              </a:rPr>
              <a:t>lấy</a:t>
            </a:r>
            <a:r>
              <a:rPr lang="en-US" sz="2400" dirty="0">
                <a:latin typeface="Nunito"/>
              </a:rPr>
              <a:t> data </a:t>
            </a:r>
            <a:r>
              <a:rPr lang="en-US" sz="2400" dirty="0" err="1">
                <a:latin typeface="Nunito"/>
              </a:rPr>
              <a:t>từ</a:t>
            </a:r>
            <a:r>
              <a:rPr lang="en-US" sz="2400" dirty="0">
                <a:latin typeface="Nunito"/>
              </a:rPr>
              <a:t> web </a:t>
            </a:r>
            <a:r>
              <a:rPr lang="en-US" sz="2400" dirty="0" err="1">
                <a:latin typeface="Nunito"/>
              </a:rPr>
              <a:t>tự</a:t>
            </a:r>
            <a:r>
              <a:rPr lang="en-US" sz="2400" dirty="0">
                <a:latin typeface="Nunito"/>
              </a:rPr>
              <a:t> </a:t>
            </a:r>
            <a:r>
              <a:rPr lang="en-US" sz="2400" dirty="0" err="1">
                <a:latin typeface="Nunito"/>
              </a:rPr>
              <a:t>động</a:t>
            </a:r>
            <a:endParaRPr lang="en-US" sz="2400" dirty="0">
              <a:latin typeface="Nunito"/>
            </a:endParaRPr>
          </a:p>
        </p:txBody>
      </p:sp>
      <p:sp>
        <p:nvSpPr>
          <p:cNvPr id="2" name="Hộp Văn bản 1">
            <a:extLst>
              <a:ext uri="{FF2B5EF4-FFF2-40B4-BE49-F238E27FC236}">
                <a16:creationId xmlns:a16="http://schemas.microsoft.com/office/drawing/2014/main" id="{74F83C8E-7D8E-E9DB-1746-47D7451FAF85}"/>
              </a:ext>
            </a:extLst>
          </p:cNvPr>
          <p:cNvSpPr txBox="1"/>
          <p:nvPr/>
        </p:nvSpPr>
        <p:spPr>
          <a:xfrm>
            <a:off x="442291" y="777737"/>
            <a:ext cx="849133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Nunito"/>
              </a:rPr>
              <a:t>Trang web </a:t>
            </a:r>
            <a:r>
              <a:rPr lang="en-US" sz="2000" dirty="0" err="1">
                <a:latin typeface="Nunito"/>
              </a:rPr>
              <a:t>mà</a:t>
            </a:r>
            <a:r>
              <a:rPr lang="en-US" sz="2000" dirty="0">
                <a:latin typeface="Nunito"/>
              </a:rPr>
              <a:t> </a:t>
            </a:r>
            <a:r>
              <a:rPr lang="en-US" sz="2000" dirty="0" err="1">
                <a:latin typeface="Nunito"/>
              </a:rPr>
              <a:t>nhóm</a:t>
            </a:r>
            <a:r>
              <a:rPr lang="en-US" sz="2000" dirty="0">
                <a:latin typeface="Nunito"/>
              </a:rPr>
              <a:t> </a:t>
            </a:r>
            <a:r>
              <a:rPr lang="en-US" sz="2000" dirty="0" err="1">
                <a:latin typeface="Nunito"/>
              </a:rPr>
              <a:t>em</a:t>
            </a:r>
            <a:r>
              <a:rPr lang="en-US" sz="2000" dirty="0">
                <a:latin typeface="Nunito"/>
              </a:rPr>
              <a:t> </a:t>
            </a:r>
            <a:r>
              <a:rPr lang="en-US" sz="2000" dirty="0" err="1">
                <a:latin typeface="Nunito"/>
              </a:rPr>
              <a:t>sẽ</a:t>
            </a:r>
            <a:r>
              <a:rPr lang="en-US" sz="2000" dirty="0">
                <a:latin typeface="Nunito"/>
              </a:rPr>
              <a:t> </a:t>
            </a:r>
            <a:r>
              <a:rPr lang="en-US" sz="2000" dirty="0" err="1">
                <a:latin typeface="Nunito"/>
              </a:rPr>
              <a:t>thực</a:t>
            </a:r>
            <a:r>
              <a:rPr lang="en-US" sz="2000" dirty="0">
                <a:latin typeface="Nunito"/>
              </a:rPr>
              <a:t> </a:t>
            </a:r>
            <a:r>
              <a:rPr lang="en-US" sz="2000" dirty="0" err="1">
                <a:latin typeface="Nunito"/>
              </a:rPr>
              <a:t>hiện</a:t>
            </a:r>
            <a:r>
              <a:rPr lang="en-US" sz="2000" dirty="0">
                <a:latin typeface="Nunito"/>
              </a:rPr>
              <a:t> </a:t>
            </a:r>
            <a:r>
              <a:rPr lang="en-US" sz="2000" dirty="0" err="1">
                <a:latin typeface="Nunito"/>
              </a:rPr>
              <a:t>lấy</a:t>
            </a:r>
            <a:r>
              <a:rPr lang="en-US" sz="2000" dirty="0">
                <a:latin typeface="Nunito"/>
              </a:rPr>
              <a:t> data </a:t>
            </a:r>
            <a:r>
              <a:rPr lang="en-US" sz="2000" dirty="0" err="1">
                <a:latin typeface="Nunito"/>
              </a:rPr>
              <a:t>là</a:t>
            </a:r>
            <a:r>
              <a:rPr lang="en-US" sz="2000" dirty="0">
                <a:latin typeface="Nunito"/>
              </a:rPr>
              <a:t> </a:t>
            </a:r>
            <a:r>
              <a:rPr lang="en-US" sz="2000" dirty="0" err="1">
                <a:latin typeface="Nunito"/>
              </a:rPr>
              <a:t>VirusShare</a:t>
            </a:r>
            <a:r>
              <a:rPr lang="en-US" sz="2000" dirty="0">
                <a:latin typeface="Nunito"/>
              </a:rPr>
              <a:t>. </a:t>
            </a:r>
            <a:r>
              <a:rPr lang="en-US" sz="2000" dirty="0" err="1">
                <a:latin typeface="Nunito"/>
              </a:rPr>
              <a:t>Chúng</a:t>
            </a:r>
            <a:r>
              <a:rPr lang="en-US" sz="2000" dirty="0">
                <a:latin typeface="Nunito"/>
              </a:rPr>
              <a:t> </a:t>
            </a:r>
            <a:r>
              <a:rPr lang="en-US" sz="2000" dirty="0" err="1">
                <a:latin typeface="Nunito"/>
              </a:rPr>
              <a:t>em</a:t>
            </a:r>
            <a:r>
              <a:rPr lang="en-US" sz="2000" dirty="0">
                <a:latin typeface="Nunito"/>
              </a:rPr>
              <a:t> </a:t>
            </a:r>
            <a:r>
              <a:rPr lang="en-US" sz="2000" dirty="0" err="1">
                <a:latin typeface="Nunito"/>
              </a:rPr>
              <a:t>sẽ</a:t>
            </a:r>
            <a:r>
              <a:rPr lang="en-US" sz="2000" dirty="0">
                <a:latin typeface="Nunito"/>
              </a:rPr>
              <a:t> </a:t>
            </a:r>
            <a:r>
              <a:rPr lang="en-US" sz="2000" dirty="0" err="1">
                <a:latin typeface="Nunito"/>
              </a:rPr>
              <a:t>viết</a:t>
            </a:r>
            <a:r>
              <a:rPr lang="en-US" sz="2000" dirty="0">
                <a:latin typeface="Nunito"/>
              </a:rPr>
              <a:t> script </a:t>
            </a:r>
            <a:r>
              <a:rPr lang="en-US" sz="2000" dirty="0" err="1">
                <a:latin typeface="Nunito"/>
              </a:rPr>
              <a:t>cho</a:t>
            </a:r>
            <a:r>
              <a:rPr lang="en-US" sz="2000" dirty="0">
                <a:latin typeface="Nunito"/>
              </a:rPr>
              <a:t> </a:t>
            </a:r>
            <a:r>
              <a:rPr lang="en-US" sz="2000" dirty="0" err="1">
                <a:latin typeface="Nunito"/>
              </a:rPr>
              <a:t>nó</a:t>
            </a:r>
            <a:r>
              <a:rPr lang="en-US" sz="2000" dirty="0">
                <a:latin typeface="Nunito"/>
              </a:rPr>
              <a:t> </a:t>
            </a:r>
            <a:r>
              <a:rPr lang="en-US" sz="2000" dirty="0" err="1">
                <a:latin typeface="Nunito"/>
              </a:rPr>
              <a:t>tự</a:t>
            </a:r>
            <a:r>
              <a:rPr lang="en-US" sz="2000" dirty="0">
                <a:latin typeface="Nunito"/>
              </a:rPr>
              <a:t> </a:t>
            </a:r>
            <a:r>
              <a:rPr lang="en-US" sz="2000" dirty="0" err="1">
                <a:latin typeface="Nunito"/>
              </a:rPr>
              <a:t>động</a:t>
            </a:r>
            <a:r>
              <a:rPr lang="en-US" sz="2000" dirty="0">
                <a:latin typeface="Nunito"/>
              </a:rPr>
              <a:t> </a:t>
            </a:r>
            <a:r>
              <a:rPr lang="en-US" sz="2000" dirty="0" err="1">
                <a:latin typeface="Nunito"/>
              </a:rPr>
              <a:t>thực</a:t>
            </a:r>
            <a:r>
              <a:rPr lang="en-US" sz="2000" dirty="0">
                <a:latin typeface="Nunito"/>
              </a:rPr>
              <a:t> </a:t>
            </a:r>
            <a:r>
              <a:rPr lang="en-US" sz="2000" dirty="0" err="1">
                <a:latin typeface="Nunito"/>
              </a:rPr>
              <a:t>hiện</a:t>
            </a:r>
            <a:r>
              <a:rPr lang="en-US" sz="2000" dirty="0">
                <a:latin typeface="Nunito"/>
              </a:rPr>
              <a:t> </a:t>
            </a:r>
            <a:r>
              <a:rPr lang="en-US" sz="2000" dirty="0" err="1">
                <a:latin typeface="Nunito"/>
              </a:rPr>
              <a:t>việc</a:t>
            </a:r>
            <a:r>
              <a:rPr lang="en-US" sz="2000" dirty="0">
                <a:latin typeface="Nunito"/>
              </a:rPr>
              <a:t> </a:t>
            </a:r>
            <a:r>
              <a:rPr lang="en-US" sz="2000" dirty="0" err="1">
                <a:latin typeface="Nunito"/>
              </a:rPr>
              <a:t>tìm</a:t>
            </a:r>
            <a:r>
              <a:rPr lang="en-US" sz="2000" dirty="0">
                <a:latin typeface="Nunito"/>
              </a:rPr>
              <a:t> </a:t>
            </a:r>
            <a:r>
              <a:rPr lang="en-US" sz="2000" dirty="0" err="1">
                <a:latin typeface="Nunito"/>
              </a:rPr>
              <a:t>kiếm</a:t>
            </a:r>
            <a:r>
              <a:rPr lang="en-US" sz="2000" dirty="0">
                <a:latin typeface="Nunito"/>
              </a:rPr>
              <a:t> </a:t>
            </a:r>
            <a:r>
              <a:rPr lang="en-US" sz="2000" dirty="0" err="1">
                <a:latin typeface="Nunito"/>
              </a:rPr>
              <a:t>các</a:t>
            </a:r>
            <a:r>
              <a:rPr lang="en-US" sz="2000" dirty="0">
                <a:latin typeface="Nunito"/>
              </a:rPr>
              <a:t> </a:t>
            </a:r>
            <a:r>
              <a:rPr lang="en-US" sz="2000" dirty="0" err="1">
                <a:latin typeface="Nunito"/>
              </a:rPr>
              <a:t>mã</a:t>
            </a:r>
            <a:r>
              <a:rPr lang="en-US" sz="2000" dirty="0">
                <a:latin typeface="Nunito"/>
              </a:rPr>
              <a:t> hash </a:t>
            </a:r>
            <a:r>
              <a:rPr lang="en-US" sz="2000" dirty="0" err="1">
                <a:latin typeface="Nunito"/>
              </a:rPr>
              <a:t>theo</a:t>
            </a:r>
            <a:r>
              <a:rPr lang="en-US" sz="2000" dirty="0">
                <a:latin typeface="Nunito"/>
              </a:rPr>
              <a:t> </a:t>
            </a:r>
            <a:r>
              <a:rPr lang="en-US" sz="2000" dirty="0" err="1">
                <a:latin typeface="Nunito"/>
              </a:rPr>
              <a:t>họ</a:t>
            </a:r>
            <a:r>
              <a:rPr lang="en-US" sz="2000" dirty="0">
                <a:latin typeface="Nunito"/>
              </a:rPr>
              <a:t> malware.</a:t>
            </a:r>
          </a:p>
        </p:txBody>
      </p:sp>
      <p:pic>
        <p:nvPicPr>
          <p:cNvPr id="4" name="Hình ảnh 3" descr="Ảnh có chứa văn bản, ảnh chụp màn hình, phần mềm, màn hình&#10;&#10;Mô tả được tự động tạo">
            <a:extLst>
              <a:ext uri="{FF2B5EF4-FFF2-40B4-BE49-F238E27FC236}">
                <a16:creationId xmlns:a16="http://schemas.microsoft.com/office/drawing/2014/main" id="{82885EFA-3C84-FF97-E01C-E7FDDF2F1909}"/>
              </a:ext>
            </a:extLst>
          </p:cNvPr>
          <p:cNvPicPr>
            <a:picLocks noChangeAspect="1"/>
          </p:cNvPicPr>
          <p:nvPr/>
        </p:nvPicPr>
        <p:blipFill>
          <a:blip r:embed="rId3"/>
          <a:stretch>
            <a:fillRect/>
          </a:stretch>
        </p:blipFill>
        <p:spPr>
          <a:xfrm>
            <a:off x="1457739" y="1683611"/>
            <a:ext cx="6460435" cy="3457650"/>
          </a:xfrm>
          <a:prstGeom prst="rect">
            <a:avLst/>
          </a:prstGeom>
        </p:spPr>
      </p:pic>
    </p:spTree>
    <p:extLst>
      <p:ext uri="{BB962C8B-B14F-4D97-AF65-F5344CB8AC3E}">
        <p14:creationId xmlns:p14="http://schemas.microsoft.com/office/powerpoint/2010/main" val="236019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0" y="169141"/>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1: </a:t>
            </a:r>
            <a:r>
              <a:rPr lang="en-US" sz="2400" dirty="0" err="1">
                <a:latin typeface="Nunito"/>
              </a:rPr>
              <a:t>Dùng</a:t>
            </a:r>
            <a:r>
              <a:rPr lang="en-US" sz="2400" dirty="0">
                <a:latin typeface="Nunito"/>
              </a:rPr>
              <a:t> Selenium </a:t>
            </a:r>
            <a:r>
              <a:rPr lang="en-US" sz="2400" dirty="0" err="1">
                <a:latin typeface="Nunito"/>
              </a:rPr>
              <a:t>để</a:t>
            </a:r>
            <a:r>
              <a:rPr lang="en-US" sz="2400" dirty="0">
                <a:latin typeface="Nunito"/>
              </a:rPr>
              <a:t> </a:t>
            </a:r>
            <a:r>
              <a:rPr lang="en-US" sz="2400" dirty="0" err="1">
                <a:latin typeface="Nunito"/>
              </a:rPr>
              <a:t>lấy</a:t>
            </a:r>
            <a:r>
              <a:rPr lang="en-US" sz="2400" dirty="0">
                <a:latin typeface="Nunito"/>
              </a:rPr>
              <a:t> data </a:t>
            </a:r>
            <a:r>
              <a:rPr lang="en-US" sz="2400" dirty="0" err="1">
                <a:latin typeface="Nunito"/>
              </a:rPr>
              <a:t>từ</a:t>
            </a:r>
            <a:r>
              <a:rPr lang="en-US" sz="2400" dirty="0">
                <a:latin typeface="Nunito"/>
              </a:rPr>
              <a:t> web </a:t>
            </a:r>
            <a:r>
              <a:rPr lang="en-US" sz="2400" dirty="0" err="1">
                <a:latin typeface="Nunito"/>
              </a:rPr>
              <a:t>tự</a:t>
            </a:r>
            <a:r>
              <a:rPr lang="en-US" sz="2400" dirty="0">
                <a:latin typeface="Nunito"/>
              </a:rPr>
              <a:t> </a:t>
            </a:r>
            <a:r>
              <a:rPr lang="en-US" sz="2400" dirty="0" err="1">
                <a:latin typeface="Nunito"/>
              </a:rPr>
              <a:t>động</a:t>
            </a:r>
            <a:endParaRPr lang="en-US" sz="2400" dirty="0">
              <a:latin typeface="Nunito"/>
            </a:endParaRPr>
          </a:p>
        </p:txBody>
      </p:sp>
      <p:sp>
        <p:nvSpPr>
          <p:cNvPr id="2" name="Hộp Văn bản 1">
            <a:extLst>
              <a:ext uri="{FF2B5EF4-FFF2-40B4-BE49-F238E27FC236}">
                <a16:creationId xmlns:a16="http://schemas.microsoft.com/office/drawing/2014/main" id="{74F83C8E-7D8E-E9DB-1746-47D7451FAF85}"/>
              </a:ext>
            </a:extLst>
          </p:cNvPr>
          <p:cNvSpPr txBox="1"/>
          <p:nvPr/>
        </p:nvSpPr>
        <p:spPr>
          <a:xfrm>
            <a:off x="400878" y="885411"/>
            <a:ext cx="84913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err="1">
                <a:latin typeface="Nunito"/>
              </a:rPr>
              <a:t>Tìm</a:t>
            </a:r>
            <a:r>
              <a:rPr lang="en-US" sz="2000">
                <a:latin typeface="Nunito"/>
              </a:rPr>
              <a:t> </a:t>
            </a:r>
            <a:r>
              <a:rPr lang="en-US" sz="2000" err="1">
                <a:latin typeface="Nunito"/>
              </a:rPr>
              <a:t>kiếm</a:t>
            </a:r>
            <a:r>
              <a:rPr lang="en-US" sz="2000">
                <a:latin typeface="Nunito"/>
              </a:rPr>
              <a:t> ô </a:t>
            </a:r>
            <a:r>
              <a:rPr lang="en-US" sz="2000" err="1">
                <a:latin typeface="Nunito"/>
              </a:rPr>
              <a:t>nhập</a:t>
            </a:r>
            <a:r>
              <a:rPr lang="en-US" sz="2000">
                <a:latin typeface="Nunito"/>
              </a:rPr>
              <a:t> username </a:t>
            </a:r>
            <a:r>
              <a:rPr lang="en-US" sz="2000" err="1">
                <a:latin typeface="Nunito"/>
              </a:rPr>
              <a:t>và</a:t>
            </a:r>
            <a:r>
              <a:rPr lang="en-US" sz="2000">
                <a:latin typeface="Nunito"/>
              </a:rPr>
              <a:t> password </a:t>
            </a:r>
            <a:r>
              <a:rPr lang="en-US" sz="2000" err="1">
                <a:latin typeface="Nunito"/>
              </a:rPr>
              <a:t>rồi</a:t>
            </a:r>
            <a:r>
              <a:rPr lang="en-US" sz="2000">
                <a:latin typeface="Nunito"/>
              </a:rPr>
              <a:t> </a:t>
            </a:r>
            <a:r>
              <a:rPr lang="en-US" sz="2000" err="1">
                <a:latin typeface="Nunito"/>
              </a:rPr>
              <a:t>truyền</a:t>
            </a:r>
            <a:r>
              <a:rPr lang="en-US" sz="2000">
                <a:latin typeface="Nunito"/>
              </a:rPr>
              <a:t> payload </a:t>
            </a:r>
            <a:r>
              <a:rPr lang="en-US" sz="2000" err="1">
                <a:latin typeface="Nunito"/>
              </a:rPr>
              <a:t>vào</a:t>
            </a:r>
            <a:endParaRPr lang="vi-VN" err="1"/>
          </a:p>
        </p:txBody>
      </p:sp>
      <p:pic>
        <p:nvPicPr>
          <p:cNvPr id="5" name="Hình ảnh 4" descr="Ảnh có chứa văn bản, đồ điện tử, ảnh chụp màn hình, phần mềm&#10;&#10;Mô tả được tự động tạo">
            <a:extLst>
              <a:ext uri="{FF2B5EF4-FFF2-40B4-BE49-F238E27FC236}">
                <a16:creationId xmlns:a16="http://schemas.microsoft.com/office/drawing/2014/main" id="{E2313DD5-CC61-6122-C2FA-E523C6E88FF4}"/>
              </a:ext>
            </a:extLst>
          </p:cNvPr>
          <p:cNvPicPr>
            <a:picLocks noChangeAspect="1"/>
          </p:cNvPicPr>
          <p:nvPr/>
        </p:nvPicPr>
        <p:blipFill>
          <a:blip r:embed="rId3"/>
          <a:stretch>
            <a:fillRect/>
          </a:stretch>
        </p:blipFill>
        <p:spPr>
          <a:xfrm>
            <a:off x="191086" y="1402484"/>
            <a:ext cx="8953500" cy="3571875"/>
          </a:xfrm>
          <a:prstGeom prst="rect">
            <a:avLst/>
          </a:prstGeom>
        </p:spPr>
      </p:pic>
    </p:spTree>
    <p:extLst>
      <p:ext uri="{BB962C8B-B14F-4D97-AF65-F5344CB8AC3E}">
        <p14:creationId xmlns:p14="http://schemas.microsoft.com/office/powerpoint/2010/main" val="97636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0" y="225409"/>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1: </a:t>
            </a:r>
            <a:r>
              <a:rPr lang="en-US" sz="2400" dirty="0" err="1">
                <a:latin typeface="Nunito"/>
              </a:rPr>
              <a:t>Dùng</a:t>
            </a:r>
            <a:r>
              <a:rPr lang="en-US" sz="2400" dirty="0">
                <a:latin typeface="Nunito"/>
              </a:rPr>
              <a:t> Selenium </a:t>
            </a:r>
            <a:r>
              <a:rPr lang="en-US" sz="2400" dirty="0" err="1">
                <a:latin typeface="Nunito"/>
              </a:rPr>
              <a:t>để</a:t>
            </a:r>
            <a:r>
              <a:rPr lang="en-US" sz="2400" dirty="0">
                <a:latin typeface="Nunito"/>
              </a:rPr>
              <a:t> </a:t>
            </a:r>
            <a:r>
              <a:rPr lang="en-US" sz="2400" dirty="0" err="1">
                <a:latin typeface="Nunito"/>
              </a:rPr>
              <a:t>lấy</a:t>
            </a:r>
            <a:r>
              <a:rPr lang="en-US" sz="2400" dirty="0">
                <a:latin typeface="Nunito"/>
              </a:rPr>
              <a:t> data </a:t>
            </a:r>
            <a:r>
              <a:rPr lang="en-US" sz="2400" dirty="0" err="1">
                <a:latin typeface="Nunito"/>
              </a:rPr>
              <a:t>từ</a:t>
            </a:r>
            <a:r>
              <a:rPr lang="en-US" sz="2400" dirty="0">
                <a:latin typeface="Nunito"/>
              </a:rPr>
              <a:t> web </a:t>
            </a:r>
            <a:r>
              <a:rPr lang="en-US" sz="2400" dirty="0" err="1">
                <a:latin typeface="Nunito"/>
              </a:rPr>
              <a:t>tự</a:t>
            </a:r>
            <a:r>
              <a:rPr lang="en-US" sz="2400" dirty="0">
                <a:latin typeface="Nunito"/>
              </a:rPr>
              <a:t> </a:t>
            </a:r>
            <a:r>
              <a:rPr lang="en-US" sz="2400" dirty="0" err="1">
                <a:latin typeface="Nunito"/>
              </a:rPr>
              <a:t>động</a:t>
            </a:r>
            <a:endParaRPr lang="en-US" sz="2400" dirty="0">
              <a:latin typeface="Nunito"/>
            </a:endParaRPr>
          </a:p>
        </p:txBody>
      </p:sp>
      <p:sp>
        <p:nvSpPr>
          <p:cNvPr id="2" name="Hộp Văn bản 1">
            <a:extLst>
              <a:ext uri="{FF2B5EF4-FFF2-40B4-BE49-F238E27FC236}">
                <a16:creationId xmlns:a16="http://schemas.microsoft.com/office/drawing/2014/main" id="{74F83C8E-7D8E-E9DB-1746-47D7451FAF85}"/>
              </a:ext>
            </a:extLst>
          </p:cNvPr>
          <p:cNvSpPr txBox="1"/>
          <p:nvPr/>
        </p:nvSpPr>
        <p:spPr>
          <a:xfrm>
            <a:off x="400878" y="885411"/>
            <a:ext cx="84913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err="1">
                <a:latin typeface="Nunito"/>
              </a:rPr>
              <a:t>Nó</a:t>
            </a:r>
            <a:r>
              <a:rPr lang="en-US" sz="2000">
                <a:latin typeface="Nunito"/>
              </a:rPr>
              <a:t> </a:t>
            </a:r>
            <a:r>
              <a:rPr lang="en-US" sz="2000" err="1">
                <a:latin typeface="Nunito"/>
              </a:rPr>
              <a:t>đã</a:t>
            </a:r>
            <a:r>
              <a:rPr lang="en-US" sz="2000">
                <a:latin typeface="Nunito"/>
              </a:rPr>
              <a:t> </a:t>
            </a:r>
            <a:r>
              <a:rPr lang="en-US" sz="2000" err="1">
                <a:latin typeface="Nunito"/>
              </a:rPr>
              <a:t>tự</a:t>
            </a:r>
            <a:r>
              <a:rPr lang="en-US" sz="2000">
                <a:latin typeface="Nunito"/>
              </a:rPr>
              <a:t> </a:t>
            </a:r>
            <a:r>
              <a:rPr lang="en-US" sz="2000" err="1">
                <a:latin typeface="Nunito"/>
              </a:rPr>
              <a:t>động</a:t>
            </a:r>
            <a:r>
              <a:rPr lang="en-US" sz="2000">
                <a:latin typeface="Nunito"/>
              </a:rPr>
              <a:t> </a:t>
            </a:r>
            <a:r>
              <a:rPr lang="en-US" sz="2000" err="1">
                <a:latin typeface="Nunito"/>
              </a:rPr>
              <a:t>điền</a:t>
            </a:r>
            <a:r>
              <a:rPr lang="en-US" sz="2000">
                <a:latin typeface="Nunito"/>
              </a:rPr>
              <a:t> </a:t>
            </a:r>
            <a:r>
              <a:rPr lang="en-US" sz="2000" err="1">
                <a:latin typeface="Nunito"/>
              </a:rPr>
              <a:t>vào</a:t>
            </a:r>
            <a:r>
              <a:rPr lang="en-US" sz="2000">
                <a:latin typeface="Nunito"/>
              </a:rPr>
              <a:t> ô username </a:t>
            </a:r>
            <a:r>
              <a:rPr lang="en-US" sz="2000" err="1">
                <a:latin typeface="Nunito"/>
              </a:rPr>
              <a:t>và</a:t>
            </a:r>
            <a:r>
              <a:rPr lang="en-US" sz="2000">
                <a:latin typeface="Nunito"/>
              </a:rPr>
              <a:t> password </a:t>
            </a:r>
            <a:r>
              <a:rPr lang="en-US" sz="2000" err="1">
                <a:latin typeface="Nunito"/>
              </a:rPr>
              <a:t>rồi</a:t>
            </a:r>
            <a:r>
              <a:rPr lang="en-US" sz="2000">
                <a:latin typeface="Nunito"/>
              </a:rPr>
              <a:t> </a:t>
            </a:r>
            <a:r>
              <a:rPr lang="en-US" sz="2000" err="1">
                <a:latin typeface="Nunito"/>
              </a:rPr>
              <a:t>nhấn</a:t>
            </a:r>
            <a:r>
              <a:rPr lang="en-US" sz="2000">
                <a:latin typeface="Nunito"/>
              </a:rPr>
              <a:t> Login </a:t>
            </a:r>
            <a:r>
              <a:rPr lang="en-US" sz="2000" err="1">
                <a:latin typeface="Nunito"/>
              </a:rPr>
              <a:t>để</a:t>
            </a:r>
            <a:r>
              <a:rPr lang="en-US" sz="2000">
                <a:latin typeface="Nunito"/>
              </a:rPr>
              <a:t> </a:t>
            </a:r>
            <a:r>
              <a:rPr lang="en-US" sz="2000" err="1">
                <a:latin typeface="Nunito"/>
              </a:rPr>
              <a:t>đăng</a:t>
            </a:r>
            <a:r>
              <a:rPr lang="en-US" sz="2000">
                <a:latin typeface="Nunito"/>
              </a:rPr>
              <a:t> </a:t>
            </a:r>
            <a:r>
              <a:rPr lang="en-US" sz="2000" err="1">
                <a:latin typeface="Nunito"/>
              </a:rPr>
              <a:t>nhập</a:t>
            </a:r>
            <a:endParaRPr lang="vi-VN" err="1">
              <a:latin typeface="Nunito"/>
            </a:endParaRPr>
          </a:p>
        </p:txBody>
      </p:sp>
      <p:pic>
        <p:nvPicPr>
          <p:cNvPr id="4" name="Hình ảnh 3" descr="Ảnh có chứa văn bản, ảnh chụp màn hình, phần mềm, màn hình&#10;&#10;Mô tả được tự động tạo">
            <a:extLst>
              <a:ext uri="{FF2B5EF4-FFF2-40B4-BE49-F238E27FC236}">
                <a16:creationId xmlns:a16="http://schemas.microsoft.com/office/drawing/2014/main" id="{019597A9-E951-4EB6-FAD5-D162CB47579E}"/>
              </a:ext>
            </a:extLst>
          </p:cNvPr>
          <p:cNvPicPr>
            <a:picLocks noChangeAspect="1"/>
          </p:cNvPicPr>
          <p:nvPr/>
        </p:nvPicPr>
        <p:blipFill>
          <a:blip r:embed="rId3"/>
          <a:stretch>
            <a:fillRect/>
          </a:stretch>
        </p:blipFill>
        <p:spPr>
          <a:xfrm>
            <a:off x="0" y="1767902"/>
            <a:ext cx="9144000" cy="3032305"/>
          </a:xfrm>
          <a:prstGeom prst="rect">
            <a:avLst/>
          </a:prstGeom>
        </p:spPr>
      </p:pic>
    </p:spTree>
    <p:extLst>
      <p:ext uri="{BB962C8B-B14F-4D97-AF65-F5344CB8AC3E}">
        <p14:creationId xmlns:p14="http://schemas.microsoft.com/office/powerpoint/2010/main" val="1705318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0" y="312711"/>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1: </a:t>
            </a:r>
            <a:r>
              <a:rPr lang="en-US" sz="2400" dirty="0" err="1">
                <a:latin typeface="Nunito"/>
              </a:rPr>
              <a:t>Dùng</a:t>
            </a:r>
            <a:r>
              <a:rPr lang="en-US" sz="2400" dirty="0">
                <a:latin typeface="Nunito"/>
              </a:rPr>
              <a:t> Selenium </a:t>
            </a:r>
            <a:r>
              <a:rPr lang="en-US" sz="2400" dirty="0" err="1">
                <a:latin typeface="Nunito"/>
              </a:rPr>
              <a:t>để</a:t>
            </a:r>
            <a:r>
              <a:rPr lang="en-US" sz="2400" dirty="0">
                <a:latin typeface="Nunito"/>
              </a:rPr>
              <a:t> </a:t>
            </a:r>
            <a:r>
              <a:rPr lang="en-US" sz="2400" dirty="0" err="1">
                <a:latin typeface="Nunito"/>
              </a:rPr>
              <a:t>lấy</a:t>
            </a:r>
            <a:r>
              <a:rPr lang="en-US" sz="2400" dirty="0">
                <a:latin typeface="Nunito"/>
              </a:rPr>
              <a:t> data </a:t>
            </a:r>
            <a:r>
              <a:rPr lang="en-US" sz="2400" dirty="0" err="1">
                <a:latin typeface="Nunito"/>
              </a:rPr>
              <a:t>từ</a:t>
            </a:r>
            <a:r>
              <a:rPr lang="en-US" sz="2400" dirty="0">
                <a:latin typeface="Nunito"/>
              </a:rPr>
              <a:t> web </a:t>
            </a:r>
            <a:r>
              <a:rPr lang="en-US" sz="2400" dirty="0" err="1">
                <a:latin typeface="Nunito"/>
              </a:rPr>
              <a:t>tự</a:t>
            </a:r>
            <a:r>
              <a:rPr lang="en-US" sz="2400" dirty="0">
                <a:latin typeface="Nunito"/>
              </a:rPr>
              <a:t> </a:t>
            </a:r>
            <a:r>
              <a:rPr lang="en-US" sz="2400" dirty="0" err="1">
                <a:latin typeface="Nunito"/>
              </a:rPr>
              <a:t>động</a:t>
            </a:r>
            <a:endParaRPr lang="en-US" sz="2400" dirty="0">
              <a:latin typeface="Nunito"/>
            </a:endParaRPr>
          </a:p>
        </p:txBody>
      </p:sp>
      <p:sp>
        <p:nvSpPr>
          <p:cNvPr id="2" name="Hộp Văn bản 1">
            <a:extLst>
              <a:ext uri="{FF2B5EF4-FFF2-40B4-BE49-F238E27FC236}">
                <a16:creationId xmlns:a16="http://schemas.microsoft.com/office/drawing/2014/main" id="{74F83C8E-7D8E-E9DB-1746-47D7451FAF85}"/>
              </a:ext>
            </a:extLst>
          </p:cNvPr>
          <p:cNvSpPr txBox="1"/>
          <p:nvPr/>
        </p:nvSpPr>
        <p:spPr>
          <a:xfrm>
            <a:off x="400878" y="885411"/>
            <a:ext cx="849133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err="1">
                <a:latin typeface="Nunito"/>
              </a:rPr>
              <a:t>Tìm</a:t>
            </a:r>
            <a:r>
              <a:rPr lang="en-US" sz="2000">
                <a:latin typeface="Nunito"/>
              </a:rPr>
              <a:t> </a:t>
            </a:r>
            <a:r>
              <a:rPr lang="en-US" sz="2000" err="1">
                <a:latin typeface="Nunito"/>
              </a:rPr>
              <a:t>kiếm</a:t>
            </a:r>
            <a:r>
              <a:rPr lang="en-US" sz="2000">
                <a:latin typeface="Nunito"/>
              </a:rPr>
              <a:t> sample </a:t>
            </a:r>
            <a:r>
              <a:rPr lang="en-US" sz="2000" err="1">
                <a:latin typeface="Nunito"/>
              </a:rPr>
              <a:t>theo</a:t>
            </a:r>
            <a:r>
              <a:rPr lang="en-US" sz="2000">
                <a:latin typeface="Nunito"/>
              </a:rPr>
              <a:t> </a:t>
            </a:r>
            <a:r>
              <a:rPr lang="en-US" sz="2000" err="1">
                <a:latin typeface="Nunito"/>
              </a:rPr>
              <a:t>họ</a:t>
            </a:r>
            <a:r>
              <a:rPr lang="en-US" sz="2000">
                <a:latin typeface="Nunito"/>
              </a:rPr>
              <a:t> WannaCry, </a:t>
            </a:r>
            <a:r>
              <a:rPr lang="en-US" sz="2000" err="1">
                <a:latin typeface="Nunito"/>
              </a:rPr>
              <a:t>các</a:t>
            </a:r>
            <a:r>
              <a:rPr lang="en-US" sz="2000">
                <a:latin typeface="Nunito"/>
              </a:rPr>
              <a:t> file </a:t>
            </a:r>
            <a:r>
              <a:rPr lang="en-US" sz="2000" err="1">
                <a:latin typeface="Nunito"/>
              </a:rPr>
              <a:t>theo</a:t>
            </a:r>
            <a:r>
              <a:rPr lang="en-US" sz="2000">
                <a:latin typeface="Nunito"/>
              </a:rPr>
              <a:t> </a:t>
            </a:r>
            <a:r>
              <a:rPr lang="en-US" sz="2000" err="1">
                <a:latin typeface="Nunito"/>
              </a:rPr>
              <a:t>định</a:t>
            </a:r>
            <a:r>
              <a:rPr lang="en-US" sz="2000">
                <a:latin typeface="Nunito"/>
              </a:rPr>
              <a:t> </a:t>
            </a:r>
            <a:r>
              <a:rPr lang="en-US" sz="2000" err="1">
                <a:latin typeface="Nunito"/>
              </a:rPr>
              <a:t>dạng</a:t>
            </a:r>
            <a:r>
              <a:rPr lang="en-US" sz="2000">
                <a:latin typeface="Nunito"/>
              </a:rPr>
              <a:t> .exe </a:t>
            </a:r>
            <a:r>
              <a:rPr lang="en-US" sz="2000" err="1">
                <a:latin typeface="Nunito"/>
              </a:rPr>
              <a:t>và</a:t>
            </a:r>
            <a:r>
              <a:rPr lang="en-US" sz="2000">
                <a:latin typeface="Nunito"/>
              </a:rPr>
              <a:t> </a:t>
            </a:r>
            <a:r>
              <a:rPr lang="en-US" sz="2000" err="1">
                <a:latin typeface="Nunito"/>
              </a:rPr>
              <a:t>có</a:t>
            </a:r>
            <a:r>
              <a:rPr lang="en-US" sz="2000">
                <a:latin typeface="Nunito"/>
              </a:rPr>
              <a:t> </a:t>
            </a:r>
            <a:r>
              <a:rPr lang="en-US" sz="2000" err="1">
                <a:latin typeface="Nunito"/>
              </a:rPr>
              <a:t>ngày</a:t>
            </a:r>
            <a:r>
              <a:rPr lang="en-US" sz="2000">
                <a:latin typeface="Nunito"/>
              </a:rPr>
              <a:t> upload </a:t>
            </a:r>
            <a:r>
              <a:rPr lang="en-US" sz="2000" err="1">
                <a:latin typeface="Nunito"/>
              </a:rPr>
              <a:t>sau</a:t>
            </a:r>
            <a:r>
              <a:rPr lang="en-US" sz="2000">
                <a:latin typeface="Nunito"/>
              </a:rPr>
              <a:t> 02/01/2023 </a:t>
            </a:r>
            <a:r>
              <a:rPr lang="en-US" sz="2000" err="1">
                <a:latin typeface="Nunito"/>
              </a:rPr>
              <a:t>nên</a:t>
            </a:r>
            <a:r>
              <a:rPr lang="en-US" sz="2000">
                <a:latin typeface="Nunito"/>
              </a:rPr>
              <a:t> </a:t>
            </a:r>
            <a:r>
              <a:rPr lang="en-US" sz="2000" err="1">
                <a:latin typeface="Nunito"/>
              </a:rPr>
              <a:t>sẽ</a:t>
            </a:r>
            <a:r>
              <a:rPr lang="en-US" sz="2000">
                <a:latin typeface="Nunito"/>
              </a:rPr>
              <a:t> </a:t>
            </a:r>
            <a:r>
              <a:rPr lang="en-US" sz="2000" err="1">
                <a:latin typeface="Nunito"/>
              </a:rPr>
              <a:t>gửi</a:t>
            </a:r>
            <a:r>
              <a:rPr lang="en-US" sz="2000">
                <a:latin typeface="Nunito"/>
              </a:rPr>
              <a:t> </a:t>
            </a:r>
            <a:r>
              <a:rPr lang="en-US" sz="2000" err="1">
                <a:latin typeface="Nunito"/>
              </a:rPr>
              <a:t>vào</a:t>
            </a:r>
            <a:r>
              <a:rPr lang="en-US" sz="2000">
                <a:latin typeface="Nunito"/>
              </a:rPr>
              <a:t> ô Search </a:t>
            </a:r>
            <a:r>
              <a:rPr lang="en-US" sz="2000" err="1">
                <a:latin typeface="Nunito"/>
              </a:rPr>
              <a:t>một</a:t>
            </a:r>
            <a:r>
              <a:rPr lang="en-US" sz="2000">
                <a:latin typeface="Nunito"/>
              </a:rPr>
              <a:t> </a:t>
            </a:r>
            <a:r>
              <a:rPr lang="en-US" sz="2000" err="1">
                <a:latin typeface="Nunito"/>
              </a:rPr>
              <a:t>chuỗi</a:t>
            </a:r>
            <a:r>
              <a:rPr lang="en-US" sz="2000">
                <a:latin typeface="Nunito"/>
              </a:rPr>
              <a:t> query “</a:t>
            </a:r>
            <a:r>
              <a:rPr lang="en-US" sz="2000" err="1">
                <a:latin typeface="Nunito"/>
              </a:rPr>
              <a:t>wanna</a:t>
            </a:r>
            <a:r>
              <a:rPr lang="en-US" sz="2000">
                <a:latin typeface="Nunito"/>
              </a:rPr>
              <a:t> </a:t>
            </a:r>
            <a:r>
              <a:rPr lang="en-US" sz="2000" err="1">
                <a:latin typeface="Nunito"/>
              </a:rPr>
              <a:t>extension:exe</a:t>
            </a:r>
            <a:r>
              <a:rPr lang="en-US" sz="2000">
                <a:latin typeface="Nunito"/>
              </a:rPr>
              <a:t> after:2023-01-02T03:04:05Z”. Sau </a:t>
            </a:r>
            <a:r>
              <a:rPr lang="en-US" sz="2000" err="1">
                <a:latin typeface="Nunito"/>
              </a:rPr>
              <a:t>đó</a:t>
            </a:r>
            <a:r>
              <a:rPr lang="en-US" sz="2000">
                <a:latin typeface="Nunito"/>
              </a:rPr>
              <a:t> </a:t>
            </a:r>
            <a:r>
              <a:rPr lang="en-US" sz="2000" err="1">
                <a:latin typeface="Nunito"/>
              </a:rPr>
              <a:t>nhấn</a:t>
            </a:r>
            <a:r>
              <a:rPr lang="en-US" sz="2000">
                <a:latin typeface="Nunito"/>
              </a:rPr>
              <a:t> </a:t>
            </a:r>
            <a:r>
              <a:rPr lang="en-US" sz="2000" err="1">
                <a:latin typeface="Nunito"/>
              </a:rPr>
              <a:t>nút</a:t>
            </a:r>
            <a:r>
              <a:rPr lang="en-US" sz="2000">
                <a:latin typeface="Nunito"/>
              </a:rPr>
              <a:t> search</a:t>
            </a:r>
            <a:endParaRPr lang="vi-VN">
              <a:latin typeface="Nunito"/>
            </a:endParaRPr>
          </a:p>
        </p:txBody>
      </p:sp>
      <p:pic>
        <p:nvPicPr>
          <p:cNvPr id="5" name="Hình ảnh 4" descr="Ảnh có chứa văn bản, ảnh chụp màn hình, Phông chữ, Phần mềm đa phương tiện&#10;&#10;Mô tả được tự động tạo">
            <a:extLst>
              <a:ext uri="{FF2B5EF4-FFF2-40B4-BE49-F238E27FC236}">
                <a16:creationId xmlns:a16="http://schemas.microsoft.com/office/drawing/2014/main" id="{CBD03B8B-6E58-89D6-8610-1973C307965D}"/>
              </a:ext>
            </a:extLst>
          </p:cNvPr>
          <p:cNvPicPr>
            <a:picLocks noChangeAspect="1"/>
          </p:cNvPicPr>
          <p:nvPr/>
        </p:nvPicPr>
        <p:blipFill>
          <a:blip r:embed="rId3"/>
          <a:stretch>
            <a:fillRect/>
          </a:stretch>
        </p:blipFill>
        <p:spPr>
          <a:xfrm>
            <a:off x="0" y="2468662"/>
            <a:ext cx="9144000" cy="1001306"/>
          </a:xfrm>
          <a:prstGeom prst="rect">
            <a:avLst/>
          </a:prstGeom>
        </p:spPr>
      </p:pic>
    </p:spTree>
    <p:extLst>
      <p:ext uri="{BB962C8B-B14F-4D97-AF65-F5344CB8AC3E}">
        <p14:creationId xmlns:p14="http://schemas.microsoft.com/office/powerpoint/2010/main" val="98063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1:Dùng Selenium </a:t>
            </a:r>
            <a:r>
              <a:rPr lang="en-US" sz="2400" err="1">
                <a:latin typeface="Nunito"/>
              </a:rPr>
              <a:t>để</a:t>
            </a:r>
            <a:r>
              <a:rPr lang="en-US" sz="2400">
                <a:latin typeface="Nunito"/>
              </a:rPr>
              <a:t> </a:t>
            </a:r>
            <a:r>
              <a:rPr lang="en-US" sz="2400" err="1">
                <a:latin typeface="Nunito"/>
              </a:rPr>
              <a:t>cào</a:t>
            </a:r>
            <a:r>
              <a:rPr lang="en-US" sz="2400">
                <a:latin typeface="Nunito"/>
              </a:rPr>
              <a:t> data </a:t>
            </a:r>
            <a:r>
              <a:rPr lang="en-US" sz="2400" err="1">
                <a:latin typeface="Nunito"/>
              </a:rPr>
              <a:t>từ</a:t>
            </a:r>
            <a:r>
              <a:rPr lang="en-US" sz="2400">
                <a:latin typeface="Nunito"/>
              </a:rPr>
              <a:t> web </a:t>
            </a:r>
            <a:r>
              <a:rPr lang="en-US" sz="2400" err="1">
                <a:latin typeface="Nunito"/>
              </a:rPr>
              <a:t>tự</a:t>
            </a:r>
            <a:r>
              <a:rPr lang="en-US" sz="2400">
                <a:latin typeface="Nunito"/>
              </a:rPr>
              <a:t> </a:t>
            </a:r>
            <a:r>
              <a:rPr lang="en-US" sz="2400" err="1">
                <a:latin typeface="Nunito"/>
              </a:rPr>
              <a:t>động</a:t>
            </a:r>
            <a:endParaRPr lang="en-US" sz="2400">
              <a:latin typeface="Nunito"/>
            </a:endParaRPr>
          </a:p>
        </p:txBody>
      </p:sp>
      <p:pic>
        <p:nvPicPr>
          <p:cNvPr id="4" name="Hình ảnh 3" descr="Ảnh có chứa văn bản, ảnh chụp màn hình, phần mềm, màn hình&#10;&#10;Mô tả được tự động tạo">
            <a:extLst>
              <a:ext uri="{FF2B5EF4-FFF2-40B4-BE49-F238E27FC236}">
                <a16:creationId xmlns:a16="http://schemas.microsoft.com/office/drawing/2014/main" id="{E10E80CD-E91A-A014-A8F9-F1B9072AAE16}"/>
              </a:ext>
            </a:extLst>
          </p:cNvPr>
          <p:cNvPicPr>
            <a:picLocks noChangeAspect="1"/>
          </p:cNvPicPr>
          <p:nvPr/>
        </p:nvPicPr>
        <p:blipFill>
          <a:blip r:embed="rId3"/>
          <a:stretch>
            <a:fillRect/>
          </a:stretch>
        </p:blipFill>
        <p:spPr>
          <a:xfrm>
            <a:off x="1157530" y="0"/>
            <a:ext cx="6828941" cy="5143500"/>
          </a:xfrm>
          <a:prstGeom prst="rect">
            <a:avLst/>
          </a:prstGeom>
        </p:spPr>
      </p:pic>
    </p:spTree>
    <p:extLst>
      <p:ext uri="{BB962C8B-B14F-4D97-AF65-F5344CB8AC3E}">
        <p14:creationId xmlns:p14="http://schemas.microsoft.com/office/powerpoint/2010/main" val="122596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1:Dùng Selenium </a:t>
            </a:r>
            <a:r>
              <a:rPr lang="en-US" sz="2400" err="1">
                <a:latin typeface="Nunito"/>
              </a:rPr>
              <a:t>để</a:t>
            </a:r>
            <a:r>
              <a:rPr lang="en-US" sz="2400">
                <a:latin typeface="Nunito"/>
              </a:rPr>
              <a:t> </a:t>
            </a:r>
            <a:r>
              <a:rPr lang="en-US" sz="2400" err="1">
                <a:latin typeface="Nunito"/>
              </a:rPr>
              <a:t>cào</a:t>
            </a:r>
            <a:r>
              <a:rPr lang="en-US" sz="2400">
                <a:latin typeface="Nunito"/>
              </a:rPr>
              <a:t> data </a:t>
            </a:r>
            <a:r>
              <a:rPr lang="en-US" sz="2400" err="1">
                <a:latin typeface="Nunito"/>
              </a:rPr>
              <a:t>từ</a:t>
            </a:r>
            <a:r>
              <a:rPr lang="en-US" sz="2400">
                <a:latin typeface="Nunito"/>
              </a:rPr>
              <a:t> web </a:t>
            </a:r>
            <a:r>
              <a:rPr lang="en-US" sz="2400" err="1">
                <a:latin typeface="Nunito"/>
              </a:rPr>
              <a:t>tự</a:t>
            </a:r>
            <a:r>
              <a:rPr lang="en-US" sz="2400">
                <a:latin typeface="Nunito"/>
              </a:rPr>
              <a:t> </a:t>
            </a:r>
            <a:r>
              <a:rPr lang="en-US" sz="2400" err="1">
                <a:latin typeface="Nunito"/>
              </a:rPr>
              <a:t>động</a:t>
            </a:r>
            <a:endParaRPr lang="en-US" sz="2400">
              <a:latin typeface="Nunito"/>
            </a:endParaRPr>
          </a:p>
        </p:txBody>
      </p:sp>
      <p:pic>
        <p:nvPicPr>
          <p:cNvPr id="2" name="Hình ảnh 1" descr="Ảnh có chứa văn bản, ảnh chụp màn hình, phần mềm, Biểu tượng máy tính&#10;&#10;Mô tả được tự động tạo">
            <a:extLst>
              <a:ext uri="{FF2B5EF4-FFF2-40B4-BE49-F238E27FC236}">
                <a16:creationId xmlns:a16="http://schemas.microsoft.com/office/drawing/2014/main" id="{2BC8604A-4A3A-0B4D-2328-2AE40C3F31B9}"/>
              </a:ext>
            </a:extLst>
          </p:cNvPr>
          <p:cNvPicPr>
            <a:picLocks noChangeAspect="1"/>
          </p:cNvPicPr>
          <p:nvPr/>
        </p:nvPicPr>
        <p:blipFill>
          <a:blip r:embed="rId3"/>
          <a:stretch>
            <a:fillRect/>
          </a:stretch>
        </p:blipFill>
        <p:spPr>
          <a:xfrm>
            <a:off x="1293138" y="0"/>
            <a:ext cx="6806202" cy="5143500"/>
          </a:xfrm>
          <a:prstGeom prst="rect">
            <a:avLst/>
          </a:prstGeom>
        </p:spPr>
      </p:pic>
    </p:spTree>
    <p:extLst>
      <p:ext uri="{BB962C8B-B14F-4D97-AF65-F5344CB8AC3E}">
        <p14:creationId xmlns:p14="http://schemas.microsoft.com/office/powerpoint/2010/main" val="10849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1:Dùng Selenium </a:t>
            </a:r>
            <a:r>
              <a:rPr lang="en-US" sz="2400" err="1">
                <a:latin typeface="Nunito"/>
              </a:rPr>
              <a:t>để</a:t>
            </a:r>
            <a:r>
              <a:rPr lang="en-US" sz="2400">
                <a:latin typeface="Nunito"/>
              </a:rPr>
              <a:t> </a:t>
            </a:r>
            <a:r>
              <a:rPr lang="en-US" sz="2400" err="1">
                <a:latin typeface="Nunito"/>
              </a:rPr>
              <a:t>cào</a:t>
            </a:r>
            <a:r>
              <a:rPr lang="en-US" sz="2400">
                <a:latin typeface="Nunito"/>
              </a:rPr>
              <a:t> data </a:t>
            </a:r>
            <a:r>
              <a:rPr lang="en-US" sz="2400" err="1">
                <a:latin typeface="Nunito"/>
              </a:rPr>
              <a:t>từ</a:t>
            </a:r>
            <a:r>
              <a:rPr lang="en-US" sz="2400">
                <a:latin typeface="Nunito"/>
              </a:rPr>
              <a:t> web </a:t>
            </a:r>
            <a:r>
              <a:rPr lang="en-US" sz="2400" err="1">
                <a:latin typeface="Nunito"/>
              </a:rPr>
              <a:t>tự</a:t>
            </a:r>
            <a:r>
              <a:rPr lang="en-US" sz="2400">
                <a:latin typeface="Nunito"/>
              </a:rPr>
              <a:t> </a:t>
            </a:r>
            <a:r>
              <a:rPr lang="en-US" sz="2400" err="1">
                <a:latin typeface="Nunito"/>
              </a:rPr>
              <a:t>động</a:t>
            </a:r>
            <a:endParaRPr lang="en-US" sz="2400">
              <a:latin typeface="Nunito"/>
            </a:endParaRPr>
          </a:p>
        </p:txBody>
      </p:sp>
      <p:pic>
        <p:nvPicPr>
          <p:cNvPr id="2" name="Hình ảnh 1" descr="Ảnh có chứa văn bản, ảnh chụp màn hình, phần mềm, số&#10;&#10;Mô tả được tự động tạo">
            <a:extLst>
              <a:ext uri="{FF2B5EF4-FFF2-40B4-BE49-F238E27FC236}">
                <a16:creationId xmlns:a16="http://schemas.microsoft.com/office/drawing/2014/main" id="{C8C2C764-F818-9B47-5DEB-E1C14EE5561D}"/>
              </a:ext>
            </a:extLst>
          </p:cNvPr>
          <p:cNvPicPr>
            <a:picLocks noChangeAspect="1"/>
          </p:cNvPicPr>
          <p:nvPr/>
        </p:nvPicPr>
        <p:blipFill>
          <a:blip r:embed="rId3"/>
          <a:stretch>
            <a:fillRect/>
          </a:stretch>
        </p:blipFill>
        <p:spPr>
          <a:xfrm>
            <a:off x="216243" y="0"/>
            <a:ext cx="8711514" cy="5143500"/>
          </a:xfrm>
          <a:prstGeom prst="rect">
            <a:avLst/>
          </a:prstGeom>
        </p:spPr>
      </p:pic>
    </p:spTree>
    <p:extLst>
      <p:ext uri="{BB962C8B-B14F-4D97-AF65-F5344CB8AC3E}">
        <p14:creationId xmlns:p14="http://schemas.microsoft.com/office/powerpoint/2010/main" val="394648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1:Dùng Selenium </a:t>
            </a:r>
            <a:r>
              <a:rPr lang="en-US" sz="2400" err="1">
                <a:latin typeface="Nunito"/>
              </a:rPr>
              <a:t>để</a:t>
            </a:r>
            <a:r>
              <a:rPr lang="en-US" sz="2400">
                <a:latin typeface="Nunito"/>
              </a:rPr>
              <a:t> </a:t>
            </a:r>
            <a:r>
              <a:rPr lang="en-US" sz="2400" err="1">
                <a:latin typeface="Nunito"/>
              </a:rPr>
              <a:t>cào</a:t>
            </a:r>
            <a:r>
              <a:rPr lang="en-US" sz="2400">
                <a:latin typeface="Nunito"/>
              </a:rPr>
              <a:t> data </a:t>
            </a:r>
            <a:r>
              <a:rPr lang="en-US" sz="2400" err="1">
                <a:latin typeface="Nunito"/>
              </a:rPr>
              <a:t>từ</a:t>
            </a:r>
            <a:r>
              <a:rPr lang="en-US" sz="2400">
                <a:latin typeface="Nunito"/>
              </a:rPr>
              <a:t> web </a:t>
            </a:r>
            <a:r>
              <a:rPr lang="en-US" sz="2400" err="1">
                <a:latin typeface="Nunito"/>
              </a:rPr>
              <a:t>tự</a:t>
            </a:r>
            <a:r>
              <a:rPr lang="en-US" sz="2400">
                <a:latin typeface="Nunito"/>
              </a:rPr>
              <a:t> </a:t>
            </a:r>
            <a:r>
              <a:rPr lang="en-US" sz="2400" err="1">
                <a:latin typeface="Nunito"/>
              </a:rPr>
              <a:t>động</a:t>
            </a:r>
            <a:endParaRPr lang="en-US" sz="2400">
              <a:latin typeface="Nunito"/>
            </a:endParaRPr>
          </a:p>
        </p:txBody>
      </p:sp>
      <p:pic>
        <p:nvPicPr>
          <p:cNvPr id="4" name="Hình ảnh 3" descr="Ảnh có chứa văn bản, ảnh chụp màn hình, phần mềm, Phần mềm đa phương tiện&#10;&#10;Mô tả được tự động tạo">
            <a:extLst>
              <a:ext uri="{FF2B5EF4-FFF2-40B4-BE49-F238E27FC236}">
                <a16:creationId xmlns:a16="http://schemas.microsoft.com/office/drawing/2014/main" id="{75AF0723-1C35-1824-9214-FCAA1324925B}"/>
              </a:ext>
            </a:extLst>
          </p:cNvPr>
          <p:cNvPicPr>
            <a:picLocks noChangeAspect="1"/>
          </p:cNvPicPr>
          <p:nvPr/>
        </p:nvPicPr>
        <p:blipFill>
          <a:blip r:embed="rId3"/>
          <a:stretch>
            <a:fillRect/>
          </a:stretch>
        </p:blipFill>
        <p:spPr>
          <a:xfrm>
            <a:off x="460699" y="0"/>
            <a:ext cx="8222602" cy="5143500"/>
          </a:xfrm>
          <a:prstGeom prst="rect">
            <a:avLst/>
          </a:prstGeom>
        </p:spPr>
      </p:pic>
    </p:spTree>
    <p:extLst>
      <p:ext uri="{BB962C8B-B14F-4D97-AF65-F5344CB8AC3E}">
        <p14:creationId xmlns:p14="http://schemas.microsoft.com/office/powerpoint/2010/main" val="196371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1:Dùng Selenium </a:t>
            </a:r>
            <a:r>
              <a:rPr lang="en-US" sz="2400" err="1">
                <a:latin typeface="Nunito"/>
              </a:rPr>
              <a:t>để</a:t>
            </a:r>
            <a:r>
              <a:rPr lang="en-US" sz="2400">
                <a:latin typeface="Nunito"/>
              </a:rPr>
              <a:t> </a:t>
            </a:r>
            <a:r>
              <a:rPr lang="en-US" sz="2400" err="1">
                <a:latin typeface="Nunito"/>
              </a:rPr>
              <a:t>cào</a:t>
            </a:r>
            <a:r>
              <a:rPr lang="en-US" sz="2400">
                <a:latin typeface="Nunito"/>
              </a:rPr>
              <a:t> data </a:t>
            </a:r>
            <a:r>
              <a:rPr lang="en-US" sz="2400" err="1">
                <a:latin typeface="Nunito"/>
              </a:rPr>
              <a:t>từ</a:t>
            </a:r>
            <a:r>
              <a:rPr lang="en-US" sz="2400">
                <a:latin typeface="Nunito"/>
              </a:rPr>
              <a:t> web </a:t>
            </a:r>
            <a:r>
              <a:rPr lang="en-US" sz="2400" err="1">
                <a:latin typeface="Nunito"/>
              </a:rPr>
              <a:t>tự</a:t>
            </a:r>
            <a:r>
              <a:rPr lang="en-US" sz="2400">
                <a:latin typeface="Nunito"/>
              </a:rPr>
              <a:t> </a:t>
            </a:r>
            <a:r>
              <a:rPr lang="en-US" sz="2400" err="1">
                <a:latin typeface="Nunito"/>
              </a:rPr>
              <a:t>động</a:t>
            </a:r>
            <a:endParaRPr lang="en-US" sz="2400">
              <a:latin typeface="Nunito"/>
            </a:endParaRP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8DB07A88-6708-2B30-5016-D93CA515F0E9}"/>
              </a:ext>
            </a:extLst>
          </p:cNvPr>
          <p:cNvPicPr>
            <a:picLocks noChangeAspect="1"/>
          </p:cNvPicPr>
          <p:nvPr/>
        </p:nvPicPr>
        <p:blipFill>
          <a:blip r:embed="rId3"/>
          <a:stretch>
            <a:fillRect/>
          </a:stretch>
        </p:blipFill>
        <p:spPr>
          <a:xfrm>
            <a:off x="95250" y="195263"/>
            <a:ext cx="8953500" cy="4752975"/>
          </a:xfrm>
          <a:prstGeom prst="rect">
            <a:avLst/>
          </a:prstGeom>
        </p:spPr>
      </p:pic>
    </p:spTree>
    <p:extLst>
      <p:ext uri="{BB962C8B-B14F-4D97-AF65-F5344CB8AC3E}">
        <p14:creationId xmlns:p14="http://schemas.microsoft.com/office/powerpoint/2010/main" val="170213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8" y="353512"/>
            <a:ext cx="9335673" cy="937134"/>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288415" y="822079"/>
            <a:ext cx="84403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latin typeface="Nunito"/>
              </a:rPr>
              <a:t>Đầu</a:t>
            </a:r>
            <a:r>
              <a:rPr lang="en-GB" sz="1800" dirty="0">
                <a:latin typeface="Nunito"/>
              </a:rPr>
              <a:t> </a:t>
            </a:r>
            <a:r>
              <a:rPr lang="en-GB" sz="1800" dirty="0" err="1">
                <a:latin typeface="Nunito"/>
              </a:rPr>
              <a:t>tiên</a:t>
            </a:r>
            <a:r>
              <a:rPr lang="en-GB" sz="1800" dirty="0">
                <a:latin typeface="Nunito"/>
              </a:rPr>
              <a:t> </a:t>
            </a:r>
            <a:r>
              <a:rPr lang="en-GB" sz="1800" dirty="0" err="1">
                <a:latin typeface="Nunito"/>
              </a:rPr>
              <a:t>em</a:t>
            </a:r>
            <a:r>
              <a:rPr lang="en-GB" sz="1800" dirty="0">
                <a:latin typeface="Nunito"/>
              </a:rPr>
              <a:t> </a:t>
            </a:r>
            <a:r>
              <a:rPr lang="en-GB" sz="1800" dirty="0" err="1">
                <a:latin typeface="Nunito"/>
              </a:rPr>
              <a:t>thấy</a:t>
            </a:r>
            <a:r>
              <a:rPr lang="en-GB" sz="1800" dirty="0">
                <a:latin typeface="Nunito"/>
              </a:rPr>
              <a:t> ở </a:t>
            </a:r>
            <a:r>
              <a:rPr lang="en-GB" sz="1800" dirty="0" err="1">
                <a:latin typeface="Nunito"/>
              </a:rPr>
              <a:t>chỗ</a:t>
            </a:r>
            <a:r>
              <a:rPr lang="en-GB" sz="1800" dirty="0">
                <a:latin typeface="Nunito"/>
              </a:rPr>
              <a:t> Account </a:t>
            </a:r>
            <a:r>
              <a:rPr lang="en-GB" sz="1800" dirty="0" err="1">
                <a:latin typeface="Nunito"/>
              </a:rPr>
              <a:t>có</a:t>
            </a:r>
            <a:r>
              <a:rPr lang="en-GB" sz="1800" dirty="0">
                <a:latin typeface="Nunito"/>
              </a:rPr>
              <a:t> </a:t>
            </a:r>
            <a:r>
              <a:rPr lang="en-GB" sz="1800" dirty="0" err="1">
                <a:latin typeface="Nunito"/>
              </a:rPr>
              <a:t>nút</a:t>
            </a:r>
            <a:r>
              <a:rPr lang="en-GB" sz="1800" dirty="0">
                <a:latin typeface="Nunito"/>
              </a:rPr>
              <a:t> Login </a:t>
            </a:r>
            <a:r>
              <a:rPr lang="en-GB" sz="1800" dirty="0" err="1">
                <a:latin typeface="Nunito"/>
              </a:rPr>
              <a:t>để</a:t>
            </a:r>
            <a:r>
              <a:rPr lang="en-GB" sz="1800" dirty="0">
                <a:latin typeface="Nunito"/>
              </a:rPr>
              <a:t> direct qua </a:t>
            </a:r>
            <a:r>
              <a:rPr lang="en-GB" sz="1800" dirty="0" err="1">
                <a:latin typeface="Nunito"/>
              </a:rPr>
              <a:t>trang</a:t>
            </a:r>
            <a:r>
              <a:rPr lang="en-GB" sz="1800" dirty="0">
                <a:latin typeface="Nunito"/>
              </a:rPr>
              <a:t> </a:t>
            </a:r>
            <a:r>
              <a:rPr lang="en-GB" sz="1800" dirty="0" err="1">
                <a:latin typeface="Nunito"/>
              </a:rPr>
              <a:t>đăng</a:t>
            </a:r>
            <a:r>
              <a:rPr lang="en-GB" sz="1800" dirty="0">
                <a:latin typeface="Nunito"/>
              </a:rPr>
              <a:t> </a:t>
            </a:r>
            <a:r>
              <a:rPr lang="en-GB" sz="1800" dirty="0" err="1">
                <a:latin typeface="Nunito"/>
              </a:rPr>
              <a:t>nhập</a:t>
            </a:r>
            <a:r>
              <a:rPr lang="en-GB" sz="1800" dirty="0">
                <a:latin typeface="Nunito"/>
              </a:rPr>
              <a:t> </a:t>
            </a:r>
            <a:r>
              <a:rPr lang="en-GB" sz="1800" dirty="0" err="1">
                <a:latin typeface="Nunito"/>
              </a:rPr>
              <a:t>nên</a:t>
            </a:r>
            <a:r>
              <a:rPr lang="en-GB" sz="1800" dirty="0">
                <a:latin typeface="Nunito"/>
              </a:rPr>
              <a:t> </a:t>
            </a:r>
            <a:r>
              <a:rPr lang="en-GB" sz="1800" dirty="0" err="1">
                <a:latin typeface="Nunito"/>
              </a:rPr>
              <a:t>em</a:t>
            </a:r>
            <a:r>
              <a:rPr lang="en-GB" sz="1800" dirty="0">
                <a:latin typeface="Nunito"/>
              </a:rPr>
              <a:t> </a:t>
            </a:r>
            <a:r>
              <a:rPr lang="en-GB" sz="1800" dirty="0" err="1">
                <a:latin typeface="Nunito"/>
              </a:rPr>
              <a:t>bấm</a:t>
            </a:r>
            <a:r>
              <a:rPr lang="en-GB" sz="1800" dirty="0">
                <a:latin typeface="Nunito"/>
              </a:rPr>
              <a:t> </a:t>
            </a:r>
            <a:r>
              <a:rPr lang="en-GB" sz="1800" dirty="0" err="1">
                <a:latin typeface="Nunito"/>
              </a:rPr>
              <a:t>vào</a:t>
            </a:r>
            <a:r>
              <a:rPr lang="en-GB" sz="1800" dirty="0">
                <a:latin typeface="Nunito"/>
              </a:rPr>
              <a:t>.</a:t>
            </a:r>
            <a:endParaRPr lang="vi-VN" dirty="0">
              <a:latin typeface="Nunito"/>
            </a:endParaRPr>
          </a:p>
        </p:txBody>
      </p:sp>
      <p:pic>
        <p:nvPicPr>
          <p:cNvPr id="7" name="Hình ảnh 6" descr="Ảnh có chứa văn bản, ảnh chụp màn hình, phần mềm, Phần mềm đa phương tiện&#10;&#10;Mô tả được tự động tạo">
            <a:extLst>
              <a:ext uri="{FF2B5EF4-FFF2-40B4-BE49-F238E27FC236}">
                <a16:creationId xmlns:a16="http://schemas.microsoft.com/office/drawing/2014/main" id="{095B8729-D70C-3DE9-E92E-335918200CD3}"/>
              </a:ext>
            </a:extLst>
          </p:cNvPr>
          <p:cNvPicPr>
            <a:picLocks noChangeAspect="1"/>
          </p:cNvPicPr>
          <p:nvPr/>
        </p:nvPicPr>
        <p:blipFill>
          <a:blip r:embed="rId3"/>
          <a:stretch>
            <a:fillRect/>
          </a:stretch>
        </p:blipFill>
        <p:spPr>
          <a:xfrm>
            <a:off x="1765987" y="1468410"/>
            <a:ext cx="5612025" cy="3544957"/>
          </a:xfrm>
          <a:prstGeom prst="rect">
            <a:avLst/>
          </a:prstGeom>
        </p:spPr>
      </p:pic>
    </p:spTree>
    <p:extLst>
      <p:ext uri="{BB962C8B-B14F-4D97-AF65-F5344CB8AC3E}">
        <p14:creationId xmlns:p14="http://schemas.microsoft.com/office/powerpoint/2010/main" val="4098438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2" name="Google Shape;302;p37"/>
          <p:cNvGrpSpPr/>
          <p:nvPr/>
        </p:nvGrpSpPr>
        <p:grpSpPr>
          <a:xfrm>
            <a:off x="6636086" y="1201093"/>
            <a:ext cx="2812714" cy="6297300"/>
            <a:chOff x="6234375" y="1260566"/>
            <a:chExt cx="2812714" cy="6297300"/>
          </a:xfrm>
        </p:grpSpPr>
        <p:sp>
          <p:nvSpPr>
            <p:cNvPr id="303" name="Google Shape;303;p37"/>
            <p:cNvSpPr/>
            <p:nvPr/>
          </p:nvSpPr>
          <p:spPr>
            <a:xfrm>
              <a:off x="7420489" y="1260566"/>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99" name="Google Shape;299;p37"/>
          <p:cNvSpPr txBox="1">
            <a:spLocks noGrp="1"/>
          </p:cNvSpPr>
          <p:nvPr>
            <p:ph type="title"/>
          </p:nvPr>
        </p:nvSpPr>
        <p:spPr>
          <a:xfrm>
            <a:off x="560004" y="2023388"/>
            <a:ext cx="7929791"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err="1">
                <a:latin typeface="Nunito Black" pitchFamily="2" charset="-93"/>
              </a:rPr>
              <a:t>TỔNG</a:t>
            </a:r>
            <a:r>
              <a:rPr lang="en-US" sz="6000" dirty="0">
                <a:latin typeface="Nunito Black" pitchFamily="2" charset="-93"/>
              </a:rPr>
              <a:t> QUAN </a:t>
            </a:r>
            <a:r>
              <a:rPr lang="en-US" sz="6000" dirty="0" err="1">
                <a:latin typeface="Nunito Black" pitchFamily="2" charset="-93"/>
              </a:rPr>
              <a:t>ĐỀ</a:t>
            </a:r>
            <a:r>
              <a:rPr lang="en-US" sz="6000" dirty="0">
                <a:latin typeface="Nunito Black" pitchFamily="2" charset="-93"/>
              </a:rPr>
              <a:t> </a:t>
            </a:r>
            <a:r>
              <a:rPr lang="en-US" sz="6000" dirty="0" err="1">
                <a:latin typeface="Nunito Black" pitchFamily="2" charset="-93"/>
              </a:rPr>
              <a:t>TÀI</a:t>
            </a:r>
            <a:endParaRPr sz="6000" dirty="0">
              <a:latin typeface="Nunito Black" pitchFamily="2" charset="-93"/>
            </a:endParaRPr>
          </a:p>
        </p:txBody>
      </p:sp>
      <p:sp>
        <p:nvSpPr>
          <p:cNvPr id="301" name="Google Shape;301;p37"/>
          <p:cNvSpPr txBox="1">
            <a:spLocks noGrp="1"/>
          </p:cNvSpPr>
          <p:nvPr>
            <p:ph type="title" idx="2"/>
          </p:nvPr>
        </p:nvSpPr>
        <p:spPr>
          <a:xfrm>
            <a:off x="560004" y="1094934"/>
            <a:ext cx="132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latin typeface="Nunito Black" pitchFamily="2" charset="-93"/>
              </a:rPr>
              <a:t>01</a:t>
            </a:r>
            <a:endParaRPr b="0">
              <a:latin typeface="Nunito Black" pitchFamily="2" charset="-9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351814" y="824537"/>
            <a:ext cx="8440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err="1">
                <a:latin typeface="Nunito"/>
              </a:rPr>
              <a:t>Màn</a:t>
            </a:r>
            <a:r>
              <a:rPr lang="en-GB" sz="1800">
                <a:latin typeface="Nunito"/>
              </a:rPr>
              <a:t> </a:t>
            </a:r>
            <a:r>
              <a:rPr lang="en-GB" sz="1800" err="1">
                <a:latin typeface="Nunito"/>
              </a:rPr>
              <a:t>hình</a:t>
            </a:r>
            <a:r>
              <a:rPr lang="en-GB" sz="1800">
                <a:latin typeface="Nunito"/>
              </a:rPr>
              <a:t> </a:t>
            </a:r>
            <a:r>
              <a:rPr lang="en-GB" sz="1800" err="1">
                <a:latin typeface="Nunito"/>
              </a:rPr>
              <a:t>hiển</a:t>
            </a:r>
            <a:r>
              <a:rPr lang="en-GB" sz="1800">
                <a:latin typeface="Nunito"/>
              </a:rPr>
              <a:t> </a:t>
            </a:r>
            <a:r>
              <a:rPr lang="en-GB" sz="1800" err="1">
                <a:latin typeface="Nunito"/>
              </a:rPr>
              <a:t>thị</a:t>
            </a:r>
            <a:r>
              <a:rPr lang="en-GB" sz="1800">
                <a:latin typeface="Nunito"/>
              </a:rPr>
              <a:t> </a:t>
            </a:r>
            <a:r>
              <a:rPr lang="en-GB" sz="1800" err="1">
                <a:latin typeface="Nunito"/>
              </a:rPr>
              <a:t>trang</a:t>
            </a:r>
            <a:r>
              <a:rPr lang="en-GB" sz="1800">
                <a:latin typeface="Nunito"/>
              </a:rPr>
              <a:t> </a:t>
            </a:r>
            <a:r>
              <a:rPr lang="en-GB" sz="1800" err="1">
                <a:latin typeface="Nunito"/>
              </a:rPr>
              <a:t>đăng</a:t>
            </a:r>
            <a:r>
              <a:rPr lang="en-GB" sz="1800">
                <a:latin typeface="Nunito"/>
              </a:rPr>
              <a:t> </a:t>
            </a:r>
            <a:r>
              <a:rPr lang="en-GB" sz="1800" err="1">
                <a:latin typeface="Nunito"/>
              </a:rPr>
              <a:t>nhập</a:t>
            </a:r>
            <a:r>
              <a:rPr lang="en-GB" sz="1800">
                <a:latin typeface="Nunito"/>
              </a:rPr>
              <a:t> </a:t>
            </a:r>
            <a:r>
              <a:rPr lang="en-GB" sz="1800" err="1">
                <a:latin typeface="Nunito"/>
              </a:rPr>
              <a:t>như</a:t>
            </a:r>
            <a:r>
              <a:rPr lang="en-GB" sz="1800">
                <a:latin typeface="Nunito"/>
              </a:rPr>
              <a:t> </a:t>
            </a:r>
            <a:r>
              <a:rPr lang="en-GB" sz="1800" err="1">
                <a:latin typeface="Nunito"/>
              </a:rPr>
              <a:t>bên</a:t>
            </a:r>
            <a:r>
              <a:rPr lang="en-GB" sz="1800">
                <a:latin typeface="Nunito"/>
              </a:rPr>
              <a:t> </a:t>
            </a:r>
            <a:r>
              <a:rPr lang="en-GB" sz="1800" err="1">
                <a:latin typeface="Nunito"/>
              </a:rPr>
              <a:t>dưới</a:t>
            </a:r>
            <a:r>
              <a:rPr lang="en-GB" sz="1800">
                <a:latin typeface="Nunito"/>
              </a:rPr>
              <a:t>.</a:t>
            </a:r>
            <a:endParaRPr lang="vi-VN">
              <a:latin typeface="Nunito"/>
            </a:endParaRP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6382D1D0-ADE6-BB18-943E-8FD9D0B3576D}"/>
              </a:ext>
            </a:extLst>
          </p:cNvPr>
          <p:cNvPicPr>
            <a:picLocks noChangeAspect="1"/>
          </p:cNvPicPr>
          <p:nvPr/>
        </p:nvPicPr>
        <p:blipFill>
          <a:blip r:embed="rId3"/>
          <a:stretch>
            <a:fillRect/>
          </a:stretch>
        </p:blipFill>
        <p:spPr>
          <a:xfrm>
            <a:off x="1946504" y="1269475"/>
            <a:ext cx="5579914" cy="3669196"/>
          </a:xfrm>
          <a:prstGeom prst="rect">
            <a:avLst/>
          </a:prstGeom>
        </p:spPr>
      </p:pic>
    </p:spTree>
    <p:extLst>
      <p:ext uri="{BB962C8B-B14F-4D97-AF65-F5344CB8AC3E}">
        <p14:creationId xmlns:p14="http://schemas.microsoft.com/office/powerpoint/2010/main" val="370313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2: SQL Injection Attack </a:t>
            </a:r>
            <a:r>
              <a:rPr lang="en-US" sz="2400" dirty="0" err="1">
                <a:latin typeface="Nunito"/>
              </a:rPr>
              <a:t>vào</a:t>
            </a:r>
            <a:r>
              <a:rPr lang="en-US" sz="2400" dirty="0">
                <a:latin typeface="Nunito"/>
              </a:rPr>
              <a:t> Login Form </a:t>
            </a:r>
            <a:r>
              <a:rPr lang="en-US" sz="2400" dirty="0" err="1">
                <a:latin typeface="Nunito"/>
              </a:rPr>
              <a:t>trên</a:t>
            </a:r>
            <a:r>
              <a:rPr lang="en-US" sz="2400" dirty="0">
                <a:latin typeface="Nunito"/>
              </a:rPr>
              <a:t> </a:t>
            </a:r>
            <a:r>
              <a:rPr lang="en-US" sz="2400" dirty="0" err="1">
                <a:latin typeface="Nunito"/>
              </a:rPr>
              <a:t>OWASP</a:t>
            </a:r>
            <a:r>
              <a:rPr lang="en-US" sz="24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168216" y="962063"/>
            <a:ext cx="8978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err="1">
                <a:latin typeface="Nunito"/>
              </a:rPr>
              <a:t>Sử</a:t>
            </a:r>
            <a:r>
              <a:rPr lang="en-GB" sz="1800">
                <a:latin typeface="Nunito"/>
              </a:rPr>
              <a:t> </a:t>
            </a:r>
            <a:r>
              <a:rPr lang="en-GB" sz="1800" err="1">
                <a:latin typeface="Nunito"/>
              </a:rPr>
              <a:t>dụng</a:t>
            </a:r>
            <a:r>
              <a:rPr lang="en-GB" sz="1800">
                <a:latin typeface="Nunito"/>
              </a:rPr>
              <a:t> </a:t>
            </a:r>
            <a:r>
              <a:rPr lang="en-GB" sz="1800" err="1">
                <a:latin typeface="Nunito"/>
              </a:rPr>
              <a:t>câu</a:t>
            </a:r>
            <a:r>
              <a:rPr lang="en-GB" sz="1800">
                <a:latin typeface="Nunito"/>
              </a:rPr>
              <a:t> </a:t>
            </a:r>
            <a:r>
              <a:rPr lang="en-GB" sz="1800" err="1">
                <a:latin typeface="Nunito"/>
              </a:rPr>
              <a:t>truy</a:t>
            </a:r>
            <a:r>
              <a:rPr lang="en-GB" sz="1800">
                <a:latin typeface="Nunito"/>
              </a:rPr>
              <a:t> </a:t>
            </a:r>
            <a:r>
              <a:rPr lang="en-GB" sz="1800" err="1">
                <a:latin typeface="Nunito"/>
              </a:rPr>
              <a:t>vấn</a:t>
            </a:r>
            <a:r>
              <a:rPr lang="en-GB" sz="1800">
                <a:latin typeface="Nunito"/>
              </a:rPr>
              <a:t> </a:t>
            </a:r>
            <a:r>
              <a:rPr lang="en-GB" sz="1800" err="1">
                <a:latin typeface="Nunito"/>
              </a:rPr>
              <a:t>đơn</a:t>
            </a:r>
            <a:r>
              <a:rPr lang="en-GB" sz="1800">
                <a:latin typeface="Nunito"/>
              </a:rPr>
              <a:t> </a:t>
            </a:r>
            <a:r>
              <a:rPr lang="en-GB" sz="1800" err="1">
                <a:latin typeface="Nunito"/>
              </a:rPr>
              <a:t>giản</a:t>
            </a:r>
            <a:r>
              <a:rPr lang="en-GB" sz="1800">
                <a:latin typeface="Nunito"/>
              </a:rPr>
              <a:t> </a:t>
            </a:r>
            <a:r>
              <a:rPr lang="en-GB" sz="1800" err="1">
                <a:latin typeface="Nunito"/>
              </a:rPr>
              <a:t>đó</a:t>
            </a:r>
            <a:r>
              <a:rPr lang="en-GB" sz="1800">
                <a:latin typeface="Nunito"/>
              </a:rPr>
              <a:t> </a:t>
            </a:r>
            <a:r>
              <a:rPr lang="en-GB" sz="1800" err="1">
                <a:latin typeface="Nunito"/>
              </a:rPr>
              <a:t>là</a:t>
            </a:r>
            <a:r>
              <a:rPr lang="en-GB" sz="1800">
                <a:latin typeface="Nunito"/>
              </a:rPr>
              <a:t> ' or 1=1 – </a:t>
            </a:r>
            <a:r>
              <a:rPr lang="en-GB" sz="1800" err="1">
                <a:latin typeface="Nunito"/>
              </a:rPr>
              <a:t>truyền</a:t>
            </a:r>
            <a:r>
              <a:rPr lang="en-GB" sz="1800">
                <a:latin typeface="Nunito"/>
              </a:rPr>
              <a:t> </a:t>
            </a:r>
            <a:r>
              <a:rPr lang="en-GB" sz="1800" err="1">
                <a:latin typeface="Nunito"/>
              </a:rPr>
              <a:t>vào</a:t>
            </a:r>
            <a:r>
              <a:rPr lang="en-GB" sz="1800">
                <a:latin typeface="Nunito"/>
              </a:rPr>
              <a:t> </a:t>
            </a:r>
            <a:r>
              <a:rPr lang="en-GB" sz="1800" err="1">
                <a:latin typeface="Nunito"/>
              </a:rPr>
              <a:t>phần</a:t>
            </a:r>
            <a:r>
              <a:rPr lang="en-GB" sz="1800">
                <a:latin typeface="Nunito"/>
              </a:rPr>
              <a:t> email, </a:t>
            </a:r>
            <a:r>
              <a:rPr lang="en-GB" sz="1800" err="1">
                <a:latin typeface="Nunito"/>
              </a:rPr>
              <a:t>còn</a:t>
            </a:r>
            <a:r>
              <a:rPr lang="en-GB" sz="1800">
                <a:latin typeface="Nunito"/>
              </a:rPr>
              <a:t> password </a:t>
            </a:r>
            <a:r>
              <a:rPr lang="en-GB" sz="1800" err="1">
                <a:latin typeface="Nunito"/>
              </a:rPr>
              <a:t>em</a:t>
            </a:r>
            <a:r>
              <a:rPr lang="en-GB" sz="1800">
                <a:latin typeface="Nunito"/>
              </a:rPr>
              <a:t> </a:t>
            </a:r>
            <a:r>
              <a:rPr lang="en-GB" sz="1800" err="1">
                <a:latin typeface="Nunito"/>
              </a:rPr>
              <a:t>để</a:t>
            </a:r>
            <a:r>
              <a:rPr lang="en-GB" sz="1800">
                <a:latin typeface="Nunito"/>
              </a:rPr>
              <a:t> </a:t>
            </a:r>
            <a:r>
              <a:rPr lang="en-GB" sz="1800" err="1">
                <a:latin typeface="Nunito"/>
              </a:rPr>
              <a:t>bất</a:t>
            </a:r>
            <a:r>
              <a:rPr lang="en-GB" sz="1800">
                <a:latin typeface="Nunito"/>
              </a:rPr>
              <a:t> </a:t>
            </a:r>
            <a:r>
              <a:rPr lang="en-GB" sz="1800" err="1">
                <a:latin typeface="Nunito"/>
              </a:rPr>
              <a:t>kì</a:t>
            </a:r>
            <a:r>
              <a:rPr lang="en-GB" sz="1800">
                <a:latin typeface="Nunito"/>
              </a:rPr>
              <a:t>.</a:t>
            </a:r>
            <a:endParaRPr lang="vi-VN">
              <a:latin typeface="Nunito"/>
            </a:endParaRPr>
          </a:p>
        </p:txBody>
      </p:sp>
      <p:pic>
        <p:nvPicPr>
          <p:cNvPr id="5" name="Hình ảnh 4" descr="Ảnh có chứa văn bản, ảnh chụp màn hình, phần mềm, Phần mềm đa phương tiện&#10;&#10;Mô tả được tự động tạo">
            <a:extLst>
              <a:ext uri="{FF2B5EF4-FFF2-40B4-BE49-F238E27FC236}">
                <a16:creationId xmlns:a16="http://schemas.microsoft.com/office/drawing/2014/main" id="{7FB09782-F033-BF19-339C-0D7E4341AF2E}"/>
              </a:ext>
            </a:extLst>
          </p:cNvPr>
          <p:cNvPicPr>
            <a:picLocks noChangeAspect="1"/>
          </p:cNvPicPr>
          <p:nvPr/>
        </p:nvPicPr>
        <p:blipFill>
          <a:blip r:embed="rId3"/>
          <a:stretch>
            <a:fillRect/>
          </a:stretch>
        </p:blipFill>
        <p:spPr>
          <a:xfrm>
            <a:off x="1647130" y="1474304"/>
            <a:ext cx="6396390" cy="4166153"/>
          </a:xfrm>
          <a:prstGeom prst="rect">
            <a:avLst/>
          </a:prstGeom>
        </p:spPr>
      </p:pic>
    </p:spTree>
    <p:extLst>
      <p:ext uri="{BB962C8B-B14F-4D97-AF65-F5344CB8AC3E}">
        <p14:creationId xmlns:p14="http://schemas.microsoft.com/office/powerpoint/2010/main" val="55880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2: SQL Injection Attack </a:t>
            </a:r>
            <a:r>
              <a:rPr lang="en-US" sz="2400" dirty="0" err="1">
                <a:latin typeface="Nunito"/>
              </a:rPr>
              <a:t>vào</a:t>
            </a:r>
            <a:r>
              <a:rPr lang="en-US" sz="2400" dirty="0">
                <a:latin typeface="Nunito"/>
              </a:rPr>
              <a:t> Login Form </a:t>
            </a:r>
            <a:r>
              <a:rPr lang="en-US" sz="2400" dirty="0" err="1">
                <a:latin typeface="Nunito"/>
              </a:rPr>
              <a:t>trên</a:t>
            </a:r>
            <a:r>
              <a:rPr lang="en-US" sz="2400" dirty="0">
                <a:latin typeface="Nunito"/>
              </a:rPr>
              <a:t> </a:t>
            </a:r>
            <a:r>
              <a:rPr lang="en-US" sz="2400" dirty="0" err="1">
                <a:latin typeface="Nunito"/>
              </a:rPr>
              <a:t>OWASP</a:t>
            </a:r>
            <a:r>
              <a:rPr lang="en-US" sz="24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598912" y="962063"/>
            <a:ext cx="8978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err="1">
                <a:latin typeface="Nunito"/>
              </a:rPr>
              <a:t>Tấn</a:t>
            </a:r>
            <a:r>
              <a:rPr lang="en-GB" sz="1800">
                <a:latin typeface="Nunito"/>
              </a:rPr>
              <a:t> </a:t>
            </a:r>
            <a:r>
              <a:rPr lang="en-GB" sz="1800" err="1">
                <a:latin typeface="Nunito"/>
              </a:rPr>
              <a:t>công</a:t>
            </a:r>
            <a:r>
              <a:rPr lang="en-GB" sz="1800">
                <a:latin typeface="Nunito"/>
              </a:rPr>
              <a:t> </a:t>
            </a:r>
            <a:r>
              <a:rPr lang="en-GB" sz="1800" err="1">
                <a:latin typeface="Nunito"/>
              </a:rPr>
              <a:t>thành</a:t>
            </a:r>
            <a:r>
              <a:rPr lang="en-GB" sz="1800">
                <a:latin typeface="Nunito"/>
              </a:rPr>
              <a:t> </a:t>
            </a:r>
            <a:r>
              <a:rPr lang="en-GB" sz="1800" err="1">
                <a:latin typeface="Nunito"/>
              </a:rPr>
              <a:t>công</a:t>
            </a: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8505A50A-0E6F-8D62-36B7-BE246A9B3866}"/>
              </a:ext>
            </a:extLst>
          </p:cNvPr>
          <p:cNvPicPr>
            <a:picLocks noChangeAspect="1"/>
          </p:cNvPicPr>
          <p:nvPr/>
        </p:nvPicPr>
        <p:blipFill>
          <a:blip r:embed="rId3"/>
          <a:stretch>
            <a:fillRect/>
          </a:stretch>
        </p:blipFill>
        <p:spPr>
          <a:xfrm>
            <a:off x="1888501" y="1333500"/>
            <a:ext cx="5830824" cy="3859696"/>
          </a:xfrm>
          <a:prstGeom prst="rect">
            <a:avLst/>
          </a:prstGeom>
        </p:spPr>
      </p:pic>
    </p:spTree>
    <p:extLst>
      <p:ext uri="{BB962C8B-B14F-4D97-AF65-F5344CB8AC3E}">
        <p14:creationId xmlns:p14="http://schemas.microsoft.com/office/powerpoint/2010/main" val="3419931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598912" y="772631"/>
            <a:ext cx="8978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latin typeface="Nunito"/>
              </a:rPr>
              <a:t>Tấn</a:t>
            </a:r>
            <a:r>
              <a:rPr lang="en-GB" sz="1800" dirty="0">
                <a:latin typeface="Nunito"/>
              </a:rPr>
              <a:t> </a:t>
            </a:r>
            <a:r>
              <a:rPr lang="en-GB" sz="1800" dirty="0" err="1">
                <a:latin typeface="Nunito"/>
              </a:rPr>
              <a:t>công</a:t>
            </a:r>
            <a:r>
              <a:rPr lang="en-GB" sz="1800" dirty="0">
                <a:latin typeface="Nunito"/>
              </a:rPr>
              <a:t> </a:t>
            </a:r>
            <a:r>
              <a:rPr lang="en-GB" sz="1800" dirty="0" err="1">
                <a:latin typeface="Nunito"/>
              </a:rPr>
              <a:t>thành</a:t>
            </a:r>
            <a:r>
              <a:rPr lang="en-GB" sz="1800" dirty="0">
                <a:latin typeface="Nunito"/>
              </a:rPr>
              <a:t> </a:t>
            </a:r>
            <a:r>
              <a:rPr lang="en-GB" sz="1800" dirty="0" err="1">
                <a:latin typeface="Nunito"/>
              </a:rPr>
              <a:t>công</a:t>
            </a:r>
            <a:endParaRPr lang="en-GB" sz="1800" dirty="0">
              <a:latin typeface="Nunito"/>
            </a:endParaRP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8505A50A-0E6F-8D62-36B7-BE246A9B3866}"/>
              </a:ext>
            </a:extLst>
          </p:cNvPr>
          <p:cNvPicPr>
            <a:picLocks noChangeAspect="1"/>
          </p:cNvPicPr>
          <p:nvPr/>
        </p:nvPicPr>
        <p:blipFill>
          <a:blip r:embed="rId3"/>
          <a:stretch>
            <a:fillRect/>
          </a:stretch>
        </p:blipFill>
        <p:spPr>
          <a:xfrm>
            <a:off x="1851330" y="1141963"/>
            <a:ext cx="5830824" cy="3859696"/>
          </a:xfrm>
          <a:prstGeom prst="rect">
            <a:avLst/>
          </a:prstGeom>
        </p:spPr>
      </p:pic>
    </p:spTree>
    <p:extLst>
      <p:ext uri="{BB962C8B-B14F-4D97-AF65-F5344CB8AC3E}">
        <p14:creationId xmlns:p14="http://schemas.microsoft.com/office/powerpoint/2010/main" val="1172708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621214" y="772631"/>
            <a:ext cx="8978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t>Xác</a:t>
            </a:r>
            <a:r>
              <a:rPr lang="en-GB" sz="1800" dirty="0"/>
              <a:t> </a:t>
            </a:r>
            <a:r>
              <a:rPr lang="en-GB" sz="1800" dirty="0" err="1"/>
              <a:t>định</a:t>
            </a:r>
            <a:r>
              <a:rPr lang="en-GB" sz="1800" dirty="0"/>
              <a:t> </a:t>
            </a:r>
            <a:r>
              <a:rPr lang="en-GB" sz="1800" dirty="0" err="1"/>
              <a:t>được</a:t>
            </a:r>
            <a:r>
              <a:rPr lang="en-GB" sz="1800" dirty="0"/>
              <a:t> </a:t>
            </a:r>
            <a:r>
              <a:rPr lang="en-GB" sz="1800" dirty="0" err="1"/>
              <a:t>các</a:t>
            </a:r>
            <a:r>
              <a:rPr lang="en-GB" sz="1800" dirty="0"/>
              <a:t> element </a:t>
            </a:r>
            <a:r>
              <a:rPr lang="en-GB" sz="1800" dirty="0" err="1"/>
              <a:t>cần</a:t>
            </a:r>
            <a:r>
              <a:rPr lang="en-GB" sz="1800" dirty="0"/>
              <a:t> </a:t>
            </a:r>
            <a:r>
              <a:rPr lang="en-GB" sz="1800" dirty="0" err="1"/>
              <a:t>thiết</a:t>
            </a:r>
            <a:endParaRPr lang="vi-VN" dirty="0"/>
          </a:p>
        </p:txBody>
      </p:sp>
      <p:pic>
        <p:nvPicPr>
          <p:cNvPr id="5" name="Hình ảnh 4" descr="Ảnh có chứa văn bản, ảnh chụp màn hình, phần mềm, Phần mềm đa phương tiện&#10;&#10;Mô tả được tự động tạo">
            <a:extLst>
              <a:ext uri="{FF2B5EF4-FFF2-40B4-BE49-F238E27FC236}">
                <a16:creationId xmlns:a16="http://schemas.microsoft.com/office/drawing/2014/main" id="{3F91AA3D-D1E5-54CC-F1EC-2F1BCD1F26B1}"/>
              </a:ext>
            </a:extLst>
          </p:cNvPr>
          <p:cNvPicPr>
            <a:picLocks noChangeAspect="1"/>
          </p:cNvPicPr>
          <p:nvPr/>
        </p:nvPicPr>
        <p:blipFill>
          <a:blip r:embed="rId3"/>
          <a:stretch>
            <a:fillRect/>
          </a:stretch>
        </p:blipFill>
        <p:spPr>
          <a:xfrm>
            <a:off x="1668698" y="1211497"/>
            <a:ext cx="5806604" cy="3727174"/>
          </a:xfrm>
          <a:prstGeom prst="rect">
            <a:avLst/>
          </a:prstGeom>
        </p:spPr>
      </p:pic>
    </p:spTree>
    <p:extLst>
      <p:ext uri="{BB962C8B-B14F-4D97-AF65-F5344CB8AC3E}">
        <p14:creationId xmlns:p14="http://schemas.microsoft.com/office/powerpoint/2010/main" val="134102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486547"/>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598912" y="776210"/>
            <a:ext cx="8978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t>Xác</a:t>
            </a:r>
            <a:r>
              <a:rPr lang="en-GB" sz="1800" dirty="0"/>
              <a:t> </a:t>
            </a:r>
            <a:r>
              <a:rPr lang="en-GB" sz="1800" dirty="0" err="1"/>
              <a:t>định</a:t>
            </a:r>
            <a:r>
              <a:rPr lang="en-GB" sz="1800" dirty="0"/>
              <a:t> </a:t>
            </a:r>
            <a:r>
              <a:rPr lang="en-GB" sz="1800" dirty="0" err="1"/>
              <a:t>được</a:t>
            </a:r>
            <a:r>
              <a:rPr lang="en-GB" sz="1800" dirty="0"/>
              <a:t> </a:t>
            </a:r>
            <a:r>
              <a:rPr lang="en-GB" sz="1800" dirty="0" err="1"/>
              <a:t>các</a:t>
            </a:r>
            <a:r>
              <a:rPr lang="en-GB" sz="1800" dirty="0"/>
              <a:t> element </a:t>
            </a:r>
            <a:r>
              <a:rPr lang="en-GB" sz="1800" dirty="0" err="1"/>
              <a:t>cần</a:t>
            </a:r>
            <a:r>
              <a:rPr lang="en-GB" sz="1800" dirty="0"/>
              <a:t> </a:t>
            </a:r>
            <a:r>
              <a:rPr lang="en-GB" sz="1800" dirty="0" err="1"/>
              <a:t>thiết</a:t>
            </a:r>
            <a:endParaRPr lang="vi-VN" dirty="0"/>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3D0DF148-F205-4203-D8A4-C3FC0FF6A5DE}"/>
              </a:ext>
            </a:extLst>
          </p:cNvPr>
          <p:cNvPicPr>
            <a:picLocks noChangeAspect="1"/>
          </p:cNvPicPr>
          <p:nvPr/>
        </p:nvPicPr>
        <p:blipFill>
          <a:blip r:embed="rId3"/>
          <a:stretch>
            <a:fillRect/>
          </a:stretch>
        </p:blipFill>
        <p:spPr>
          <a:xfrm>
            <a:off x="1754063" y="1230376"/>
            <a:ext cx="5826371" cy="3636066"/>
          </a:xfrm>
          <a:prstGeom prst="rect">
            <a:avLst/>
          </a:prstGeom>
        </p:spPr>
      </p:pic>
    </p:spTree>
    <p:extLst>
      <p:ext uri="{BB962C8B-B14F-4D97-AF65-F5344CB8AC3E}">
        <p14:creationId xmlns:p14="http://schemas.microsoft.com/office/powerpoint/2010/main" val="259318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125794" y="323453"/>
            <a:ext cx="9335673" cy="501415"/>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598912" y="768775"/>
            <a:ext cx="8978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t>Xác</a:t>
            </a:r>
            <a:r>
              <a:rPr lang="en-GB" sz="1800" dirty="0"/>
              <a:t> </a:t>
            </a:r>
            <a:r>
              <a:rPr lang="en-GB" sz="1800" dirty="0" err="1"/>
              <a:t>định</a:t>
            </a:r>
            <a:r>
              <a:rPr lang="en-GB" sz="1800" dirty="0"/>
              <a:t> </a:t>
            </a:r>
            <a:r>
              <a:rPr lang="en-GB" sz="1800" dirty="0" err="1"/>
              <a:t>được</a:t>
            </a:r>
            <a:r>
              <a:rPr lang="en-GB" sz="1800" dirty="0"/>
              <a:t> </a:t>
            </a:r>
            <a:r>
              <a:rPr lang="en-GB" sz="1800" dirty="0" err="1"/>
              <a:t>các</a:t>
            </a:r>
            <a:r>
              <a:rPr lang="en-GB" sz="1800" dirty="0"/>
              <a:t> element </a:t>
            </a:r>
            <a:r>
              <a:rPr lang="en-GB" sz="1800" dirty="0" err="1"/>
              <a:t>cần</a:t>
            </a:r>
            <a:r>
              <a:rPr lang="en-GB" sz="1800" dirty="0"/>
              <a:t> </a:t>
            </a:r>
            <a:r>
              <a:rPr lang="en-GB" sz="1800" dirty="0" err="1"/>
              <a:t>thiết</a:t>
            </a:r>
            <a:endParaRPr lang="vi-VN" dirty="0"/>
          </a:p>
        </p:txBody>
      </p:sp>
      <p:pic>
        <p:nvPicPr>
          <p:cNvPr id="5" name="Hình ảnh 4" descr="Ảnh có chứa văn bản, ảnh chụp màn hình, phần mềm, Phần mềm đa phương tiện&#10;&#10;Mô tả được tự động tạo">
            <a:extLst>
              <a:ext uri="{FF2B5EF4-FFF2-40B4-BE49-F238E27FC236}">
                <a16:creationId xmlns:a16="http://schemas.microsoft.com/office/drawing/2014/main" id="{5550944D-5382-C45A-170C-CC4CD36F863A}"/>
              </a:ext>
            </a:extLst>
          </p:cNvPr>
          <p:cNvPicPr>
            <a:picLocks noChangeAspect="1"/>
          </p:cNvPicPr>
          <p:nvPr/>
        </p:nvPicPr>
        <p:blipFill>
          <a:blip r:embed="rId3"/>
          <a:stretch>
            <a:fillRect/>
          </a:stretch>
        </p:blipFill>
        <p:spPr>
          <a:xfrm>
            <a:off x="1697299" y="1138107"/>
            <a:ext cx="5918447" cy="3867979"/>
          </a:xfrm>
          <a:prstGeom prst="rect">
            <a:avLst/>
          </a:prstGeom>
        </p:spPr>
      </p:pic>
    </p:spTree>
    <p:extLst>
      <p:ext uri="{BB962C8B-B14F-4D97-AF65-F5344CB8AC3E}">
        <p14:creationId xmlns:p14="http://schemas.microsoft.com/office/powerpoint/2010/main" val="2817342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70462" y="342311"/>
            <a:ext cx="9335673" cy="568322"/>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182021" y="798901"/>
            <a:ext cx="8978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t>Viết</a:t>
            </a:r>
            <a:r>
              <a:rPr lang="en-GB" sz="1800" dirty="0"/>
              <a:t> </a:t>
            </a:r>
            <a:r>
              <a:rPr lang="en-GB" sz="1800" dirty="0" err="1"/>
              <a:t>một</a:t>
            </a:r>
            <a:r>
              <a:rPr lang="en-GB" sz="1800" dirty="0"/>
              <a:t> script </a:t>
            </a:r>
            <a:r>
              <a:rPr lang="en-GB" sz="1800" dirty="0" err="1"/>
              <a:t>đầy</a:t>
            </a:r>
            <a:r>
              <a:rPr lang="en-GB" sz="1800" dirty="0"/>
              <a:t> </a:t>
            </a:r>
            <a:r>
              <a:rPr lang="en-GB" sz="1800" dirty="0" err="1"/>
              <a:t>đủ</a:t>
            </a:r>
            <a:r>
              <a:rPr lang="en-GB" sz="1800" dirty="0"/>
              <a:t> </a:t>
            </a:r>
            <a:r>
              <a:rPr lang="en-GB" sz="1800" dirty="0" err="1"/>
              <a:t>và</a:t>
            </a:r>
            <a:r>
              <a:rPr lang="en-GB" sz="1800" dirty="0"/>
              <a:t> </a:t>
            </a:r>
            <a:r>
              <a:rPr lang="en-GB" sz="1800" dirty="0" err="1"/>
              <a:t>cho</a:t>
            </a:r>
            <a:r>
              <a:rPr lang="en-GB" sz="1800" dirty="0"/>
              <a:t> </a:t>
            </a:r>
            <a:r>
              <a:rPr lang="en-GB" sz="1800" dirty="0" err="1"/>
              <a:t>nó</a:t>
            </a:r>
            <a:r>
              <a:rPr lang="en-GB" sz="1800" dirty="0"/>
              <a:t> </a:t>
            </a:r>
            <a:r>
              <a:rPr lang="en-GB" sz="1800" dirty="0" err="1"/>
              <a:t>chạy</a:t>
            </a:r>
            <a:r>
              <a:rPr lang="en-GB" sz="1800" dirty="0"/>
              <a:t> </a:t>
            </a:r>
            <a:r>
              <a:rPr lang="en-GB" sz="1800" dirty="0" err="1"/>
              <a:t>thì</a:t>
            </a:r>
            <a:r>
              <a:rPr lang="en-GB" sz="1800" dirty="0"/>
              <a:t> ta </a:t>
            </a:r>
            <a:r>
              <a:rPr lang="en-GB" sz="1800" dirty="0" err="1"/>
              <a:t>đã</a:t>
            </a:r>
            <a:r>
              <a:rPr lang="en-GB" sz="1800" dirty="0"/>
              <a:t> </a:t>
            </a:r>
            <a:r>
              <a:rPr lang="en-GB" sz="1800" dirty="0" err="1"/>
              <a:t>có</a:t>
            </a:r>
            <a:r>
              <a:rPr lang="en-GB" sz="1800" dirty="0"/>
              <a:t> </a:t>
            </a:r>
            <a:r>
              <a:rPr lang="en-GB" sz="1800" dirty="0" err="1"/>
              <a:t>thể</a:t>
            </a:r>
            <a:r>
              <a:rPr lang="en-GB" sz="1800" dirty="0"/>
              <a:t> </a:t>
            </a:r>
            <a:r>
              <a:rPr lang="en-GB" sz="1800" dirty="0" err="1"/>
              <a:t>tự</a:t>
            </a:r>
            <a:r>
              <a:rPr lang="en-GB" sz="1800" dirty="0"/>
              <a:t> </a:t>
            </a:r>
            <a:r>
              <a:rPr lang="en-GB" sz="1800" dirty="0" err="1"/>
              <a:t>động</a:t>
            </a:r>
            <a:r>
              <a:rPr lang="en-GB" sz="1800" dirty="0"/>
              <a:t> </a:t>
            </a:r>
            <a:r>
              <a:rPr lang="en-GB" sz="1800" dirty="0" err="1"/>
              <a:t>thực</a:t>
            </a:r>
            <a:r>
              <a:rPr lang="en-GB" sz="1800" dirty="0"/>
              <a:t> </a:t>
            </a:r>
            <a:r>
              <a:rPr lang="en-GB" sz="1800" dirty="0" err="1"/>
              <a:t>hiện</a:t>
            </a:r>
            <a:r>
              <a:rPr lang="en-GB" sz="1800" dirty="0"/>
              <a:t> SQL Injection </a:t>
            </a:r>
            <a:r>
              <a:rPr lang="en-GB" sz="1800" dirty="0" err="1"/>
              <a:t>được</a:t>
            </a:r>
            <a:r>
              <a:rPr lang="en-GB" sz="1800" dirty="0"/>
              <a:t>.</a:t>
            </a:r>
            <a:endParaRPr lang="vi-VN" dirty="0"/>
          </a:p>
        </p:txBody>
      </p:sp>
      <p:pic>
        <p:nvPicPr>
          <p:cNvPr id="2" name="Hình ảnh 1" descr="Ảnh có chứa văn bản, ảnh chụp màn hình, phần mềm, màn hình&#10;&#10;Mô tả được tự động tạo">
            <a:extLst>
              <a:ext uri="{FF2B5EF4-FFF2-40B4-BE49-F238E27FC236}">
                <a16:creationId xmlns:a16="http://schemas.microsoft.com/office/drawing/2014/main" id="{B7BC2C8A-1C32-09D4-1465-A5EE0612208C}"/>
              </a:ext>
            </a:extLst>
          </p:cNvPr>
          <p:cNvPicPr>
            <a:picLocks noChangeAspect="1"/>
          </p:cNvPicPr>
          <p:nvPr/>
        </p:nvPicPr>
        <p:blipFill>
          <a:blip r:embed="rId3"/>
          <a:stretch>
            <a:fillRect/>
          </a:stretch>
        </p:blipFill>
        <p:spPr>
          <a:xfrm>
            <a:off x="2234767" y="1333499"/>
            <a:ext cx="4873248" cy="3801718"/>
          </a:xfrm>
          <a:prstGeom prst="rect">
            <a:avLst/>
          </a:prstGeom>
        </p:spPr>
      </p:pic>
    </p:spTree>
    <p:extLst>
      <p:ext uri="{BB962C8B-B14F-4D97-AF65-F5344CB8AC3E}">
        <p14:creationId xmlns:p14="http://schemas.microsoft.com/office/powerpoint/2010/main" val="3434463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204829"/>
            <a:ext cx="9335673" cy="937134"/>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2: SQL Injection Attack </a:t>
            </a:r>
            <a:r>
              <a:rPr lang="en-US" sz="2000" dirty="0" err="1">
                <a:latin typeface="Nunito"/>
              </a:rPr>
              <a:t>vào</a:t>
            </a:r>
            <a:r>
              <a:rPr lang="en-US" sz="2000" dirty="0">
                <a:latin typeface="Nunito"/>
              </a:rPr>
              <a:t> Login Form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4" name="Hộp Văn bản 3">
            <a:extLst>
              <a:ext uri="{FF2B5EF4-FFF2-40B4-BE49-F238E27FC236}">
                <a16:creationId xmlns:a16="http://schemas.microsoft.com/office/drawing/2014/main" id="{9CE651F1-5E82-55E9-FF16-EBEAE8C84E95}"/>
              </a:ext>
            </a:extLst>
          </p:cNvPr>
          <p:cNvSpPr txBox="1"/>
          <p:nvPr/>
        </p:nvSpPr>
        <p:spPr>
          <a:xfrm>
            <a:off x="177879" y="728167"/>
            <a:ext cx="8978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err="1"/>
              <a:t>Viết</a:t>
            </a:r>
            <a:r>
              <a:rPr lang="en-GB" sz="1800" dirty="0"/>
              <a:t> </a:t>
            </a:r>
            <a:r>
              <a:rPr lang="en-GB" sz="1800" dirty="0" err="1"/>
              <a:t>một</a:t>
            </a:r>
            <a:r>
              <a:rPr lang="en-GB" sz="1800" dirty="0"/>
              <a:t> script </a:t>
            </a:r>
            <a:r>
              <a:rPr lang="en-GB" sz="1800" dirty="0" err="1"/>
              <a:t>đầy</a:t>
            </a:r>
            <a:r>
              <a:rPr lang="en-GB" sz="1800" dirty="0"/>
              <a:t> </a:t>
            </a:r>
            <a:r>
              <a:rPr lang="en-GB" sz="1800" dirty="0" err="1"/>
              <a:t>đủ</a:t>
            </a:r>
            <a:r>
              <a:rPr lang="en-GB" sz="1800" dirty="0"/>
              <a:t> </a:t>
            </a:r>
            <a:r>
              <a:rPr lang="en-GB" sz="1800" dirty="0" err="1"/>
              <a:t>và</a:t>
            </a:r>
            <a:r>
              <a:rPr lang="en-GB" sz="1800" dirty="0"/>
              <a:t> </a:t>
            </a:r>
            <a:r>
              <a:rPr lang="en-GB" sz="1800" dirty="0" err="1"/>
              <a:t>cho</a:t>
            </a:r>
            <a:r>
              <a:rPr lang="en-GB" sz="1800" dirty="0"/>
              <a:t> </a:t>
            </a:r>
            <a:r>
              <a:rPr lang="en-GB" sz="1800" dirty="0" err="1"/>
              <a:t>nó</a:t>
            </a:r>
            <a:r>
              <a:rPr lang="en-GB" sz="1800" dirty="0"/>
              <a:t> </a:t>
            </a:r>
            <a:r>
              <a:rPr lang="en-GB" sz="1800" dirty="0" err="1"/>
              <a:t>chạy</a:t>
            </a:r>
            <a:r>
              <a:rPr lang="en-GB" sz="1800" dirty="0"/>
              <a:t> </a:t>
            </a:r>
            <a:r>
              <a:rPr lang="en-GB" sz="1800" dirty="0" err="1"/>
              <a:t>thì</a:t>
            </a:r>
            <a:r>
              <a:rPr lang="en-GB" sz="1800" dirty="0"/>
              <a:t> ta </a:t>
            </a:r>
            <a:r>
              <a:rPr lang="en-GB" sz="1800" dirty="0" err="1"/>
              <a:t>đã</a:t>
            </a:r>
            <a:r>
              <a:rPr lang="en-GB" sz="1800" dirty="0"/>
              <a:t> </a:t>
            </a:r>
            <a:r>
              <a:rPr lang="en-GB" sz="1800" dirty="0" err="1"/>
              <a:t>có</a:t>
            </a:r>
            <a:r>
              <a:rPr lang="en-GB" sz="1800" dirty="0"/>
              <a:t> </a:t>
            </a:r>
            <a:r>
              <a:rPr lang="en-GB" sz="1800" dirty="0" err="1"/>
              <a:t>thể</a:t>
            </a:r>
            <a:r>
              <a:rPr lang="en-GB" sz="1800" dirty="0"/>
              <a:t> </a:t>
            </a:r>
            <a:r>
              <a:rPr lang="en-GB" sz="1800" dirty="0" err="1"/>
              <a:t>tự</a:t>
            </a:r>
            <a:r>
              <a:rPr lang="en-GB" sz="1800" dirty="0"/>
              <a:t> </a:t>
            </a:r>
            <a:r>
              <a:rPr lang="en-GB" sz="1800" dirty="0" err="1"/>
              <a:t>động</a:t>
            </a:r>
            <a:r>
              <a:rPr lang="en-GB" sz="1800" dirty="0"/>
              <a:t> </a:t>
            </a:r>
            <a:r>
              <a:rPr lang="en-GB" sz="1800" dirty="0" err="1"/>
              <a:t>thực</a:t>
            </a:r>
            <a:r>
              <a:rPr lang="en-GB" sz="1800" dirty="0"/>
              <a:t> </a:t>
            </a:r>
            <a:r>
              <a:rPr lang="en-GB" sz="1800" dirty="0" err="1"/>
              <a:t>hiện</a:t>
            </a:r>
            <a:r>
              <a:rPr lang="en-GB" sz="1800" dirty="0"/>
              <a:t> SQL Injection </a:t>
            </a:r>
            <a:r>
              <a:rPr lang="en-GB" sz="1800" dirty="0" err="1"/>
              <a:t>được</a:t>
            </a:r>
            <a:r>
              <a:rPr lang="en-GB" sz="1800" dirty="0"/>
              <a:t>.</a:t>
            </a:r>
            <a:endParaRPr lang="vi-VN" dirty="0"/>
          </a:p>
        </p:txBody>
      </p:sp>
      <p:pic>
        <p:nvPicPr>
          <p:cNvPr id="5" name="Hình ảnh 4" descr="Ảnh có chứa văn bản, phần mềm, ảnh chụp màn hình, Phần mềm đa phương tiện&#10;&#10;Mô tả được tự động tạo">
            <a:extLst>
              <a:ext uri="{FF2B5EF4-FFF2-40B4-BE49-F238E27FC236}">
                <a16:creationId xmlns:a16="http://schemas.microsoft.com/office/drawing/2014/main" id="{974E5BF3-7C4D-7160-3BC0-D5D624543CBE}"/>
              </a:ext>
            </a:extLst>
          </p:cNvPr>
          <p:cNvPicPr>
            <a:picLocks noChangeAspect="1"/>
          </p:cNvPicPr>
          <p:nvPr/>
        </p:nvPicPr>
        <p:blipFill>
          <a:blip r:embed="rId3"/>
          <a:stretch>
            <a:fillRect/>
          </a:stretch>
        </p:blipFill>
        <p:spPr>
          <a:xfrm>
            <a:off x="393423" y="1374498"/>
            <a:ext cx="8357153" cy="3627369"/>
          </a:xfrm>
          <a:prstGeom prst="rect">
            <a:avLst/>
          </a:prstGeom>
        </p:spPr>
      </p:pic>
    </p:spTree>
    <p:extLst>
      <p:ext uri="{BB962C8B-B14F-4D97-AF65-F5344CB8AC3E}">
        <p14:creationId xmlns:p14="http://schemas.microsoft.com/office/powerpoint/2010/main" val="2899507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pPr algn="l"/>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3: </a:t>
            </a:r>
            <a:r>
              <a:rPr lang="en-GB" sz="2400" dirty="0">
                <a:latin typeface="Nunito"/>
              </a:rPr>
              <a:t>DOM </a:t>
            </a:r>
            <a:r>
              <a:rPr lang="en-GB" sz="2400" dirty="0" err="1">
                <a:latin typeface="Nunito"/>
              </a:rPr>
              <a:t>XSS</a:t>
            </a:r>
            <a:r>
              <a:rPr lang="en-GB" sz="2400" dirty="0">
                <a:latin typeface="Nunito"/>
              </a:rPr>
              <a:t> </a:t>
            </a:r>
            <a:r>
              <a:rPr lang="en-GB" sz="2400" dirty="0" err="1">
                <a:latin typeface="Nunito"/>
              </a:rPr>
              <a:t>trên</a:t>
            </a:r>
            <a:r>
              <a:rPr lang="en-GB" sz="2400" dirty="0">
                <a:latin typeface="Nunito"/>
              </a:rPr>
              <a:t> </a:t>
            </a:r>
            <a:r>
              <a:rPr lang="en-GB" sz="2400" dirty="0" err="1">
                <a:latin typeface="Nunito"/>
              </a:rPr>
              <a:t>OWASP</a:t>
            </a:r>
            <a:r>
              <a:rPr lang="en-GB" sz="2400" dirty="0">
                <a:latin typeface="Nunito"/>
              </a:rPr>
              <a:t> Juice Shop</a:t>
            </a:r>
            <a:endParaRPr lang="en-US" sz="2400" dirty="0">
              <a:latin typeface="Nunito"/>
            </a:endParaRPr>
          </a:p>
          <a:p>
            <a:endParaRPr lang="en-US" sz="2400" dirty="0">
              <a:latin typeface="Nunito"/>
            </a:endParaRPr>
          </a:p>
        </p:txBody>
      </p:sp>
      <p:sp>
        <p:nvSpPr>
          <p:cNvPr id="4" name="Hộp Văn bản 3">
            <a:extLst>
              <a:ext uri="{FF2B5EF4-FFF2-40B4-BE49-F238E27FC236}">
                <a16:creationId xmlns:a16="http://schemas.microsoft.com/office/drawing/2014/main" id="{9CE651F1-5E82-55E9-FF16-EBEAE8C84E95}"/>
              </a:ext>
            </a:extLst>
          </p:cNvPr>
          <p:cNvSpPr txBox="1"/>
          <p:nvPr/>
        </p:nvSpPr>
        <p:spPr>
          <a:xfrm>
            <a:off x="839107" y="895803"/>
            <a:ext cx="75292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a:latin typeface="Nunito"/>
              </a:rPr>
              <a:t>Trong OWASP Juice Shop </a:t>
            </a:r>
            <a:r>
              <a:rPr lang="en-GB" sz="1800" err="1">
                <a:latin typeface="Nunito"/>
              </a:rPr>
              <a:t>có</a:t>
            </a:r>
            <a:r>
              <a:rPr lang="en-GB" sz="1800">
                <a:latin typeface="Nunito"/>
              </a:rPr>
              <a:t> </a:t>
            </a:r>
            <a:r>
              <a:rPr lang="en-GB" sz="1800" err="1">
                <a:latin typeface="Nunito"/>
              </a:rPr>
              <a:t>một</a:t>
            </a:r>
            <a:r>
              <a:rPr lang="en-GB" sz="1800">
                <a:latin typeface="Nunito"/>
              </a:rPr>
              <a:t> </a:t>
            </a:r>
            <a:r>
              <a:rPr lang="en-GB" sz="1800" err="1">
                <a:latin typeface="Nunito"/>
              </a:rPr>
              <a:t>thanh</a:t>
            </a:r>
            <a:r>
              <a:rPr lang="en-GB" sz="1800">
                <a:latin typeface="Nunito"/>
              </a:rPr>
              <a:t> </a:t>
            </a:r>
            <a:r>
              <a:rPr lang="en-GB" sz="1800" err="1">
                <a:latin typeface="Nunito"/>
              </a:rPr>
              <a:t>tìm</a:t>
            </a:r>
            <a:r>
              <a:rPr lang="en-GB" sz="1800">
                <a:latin typeface="Nunito"/>
              </a:rPr>
              <a:t> </a:t>
            </a:r>
            <a:r>
              <a:rPr lang="en-GB" sz="1800" err="1">
                <a:latin typeface="Nunito"/>
              </a:rPr>
              <a:t>kiếm</a:t>
            </a:r>
            <a:r>
              <a:rPr lang="en-GB" sz="1800">
                <a:latin typeface="Nunito"/>
              </a:rPr>
              <a:t>. Thanh </a:t>
            </a:r>
            <a:r>
              <a:rPr lang="en-GB" sz="1800" err="1">
                <a:latin typeface="Nunito"/>
              </a:rPr>
              <a:t>tìm</a:t>
            </a:r>
            <a:r>
              <a:rPr lang="en-GB" sz="1800">
                <a:latin typeface="Nunito"/>
              </a:rPr>
              <a:t> </a:t>
            </a:r>
            <a:r>
              <a:rPr lang="en-GB" sz="1800" err="1">
                <a:latin typeface="Nunito"/>
              </a:rPr>
              <a:t>kiếm</a:t>
            </a:r>
            <a:r>
              <a:rPr lang="en-GB" sz="1800">
                <a:latin typeface="Nunito"/>
              </a:rPr>
              <a:t> </a:t>
            </a:r>
            <a:r>
              <a:rPr lang="en-GB" sz="1800" err="1">
                <a:latin typeface="Nunito"/>
              </a:rPr>
              <a:t>này</a:t>
            </a:r>
            <a:r>
              <a:rPr lang="en-GB" sz="1800">
                <a:latin typeface="Nunito"/>
              </a:rPr>
              <a:t> </a:t>
            </a:r>
            <a:r>
              <a:rPr lang="en-GB" sz="1800" err="1">
                <a:latin typeface="Nunito"/>
              </a:rPr>
              <a:t>có</a:t>
            </a:r>
            <a:r>
              <a:rPr lang="en-GB" sz="1800">
                <a:latin typeface="Nunito"/>
              </a:rPr>
              <a:t> </a:t>
            </a:r>
            <a:r>
              <a:rPr lang="en-GB" sz="1800" err="1">
                <a:latin typeface="Nunito"/>
              </a:rPr>
              <a:t>chứa</a:t>
            </a:r>
            <a:r>
              <a:rPr lang="en-GB" sz="1800">
                <a:latin typeface="Nunito"/>
              </a:rPr>
              <a:t> </a:t>
            </a:r>
            <a:r>
              <a:rPr lang="en-GB" sz="1800" err="1">
                <a:latin typeface="Nunito"/>
              </a:rPr>
              <a:t>lỗ</a:t>
            </a:r>
            <a:r>
              <a:rPr lang="en-GB" sz="1800">
                <a:latin typeface="Nunito"/>
              </a:rPr>
              <a:t> </a:t>
            </a:r>
            <a:r>
              <a:rPr lang="en-GB" sz="1800" err="1">
                <a:latin typeface="Nunito"/>
              </a:rPr>
              <a:t>hổng</a:t>
            </a:r>
            <a:r>
              <a:rPr lang="en-GB" sz="1800">
                <a:latin typeface="Nunito"/>
              </a:rPr>
              <a:t> </a:t>
            </a:r>
            <a:r>
              <a:rPr lang="en-GB" sz="1800" err="1">
                <a:latin typeface="Nunito"/>
              </a:rPr>
              <a:t>liên</a:t>
            </a:r>
            <a:r>
              <a:rPr lang="en-GB" sz="1800">
                <a:latin typeface="Nunito"/>
              </a:rPr>
              <a:t> </a:t>
            </a:r>
            <a:r>
              <a:rPr lang="en-GB" sz="1800" err="1">
                <a:latin typeface="Nunito"/>
              </a:rPr>
              <a:t>quan</a:t>
            </a:r>
            <a:r>
              <a:rPr lang="en-GB" sz="1800">
                <a:latin typeface="Nunito"/>
              </a:rPr>
              <a:t> </a:t>
            </a:r>
            <a:r>
              <a:rPr lang="en-GB" sz="1800" err="1">
                <a:latin typeface="Nunito"/>
              </a:rPr>
              <a:t>tới</a:t>
            </a:r>
            <a:r>
              <a:rPr lang="en-GB" sz="1800">
                <a:latin typeface="Nunito"/>
              </a:rPr>
              <a:t> DOM XSS</a:t>
            </a:r>
            <a:endParaRPr lang="vi-VN" sz="1800">
              <a:latin typeface="Nunito"/>
            </a:endParaRPr>
          </a:p>
          <a:p>
            <a:r>
              <a:rPr lang="en-GB" sz="1800" err="1">
                <a:latin typeface="Nunito"/>
              </a:rPr>
              <a:t>Tìm</a:t>
            </a:r>
            <a:r>
              <a:rPr lang="en-GB" sz="1800">
                <a:latin typeface="Nunito"/>
              </a:rPr>
              <a:t> </a:t>
            </a:r>
            <a:r>
              <a:rPr lang="en-GB" sz="1800" err="1">
                <a:latin typeface="Nunito"/>
              </a:rPr>
              <a:t>kiếm</a:t>
            </a:r>
            <a:r>
              <a:rPr lang="en-GB" sz="1800">
                <a:latin typeface="Nunito"/>
              </a:rPr>
              <a:t> </a:t>
            </a:r>
            <a:r>
              <a:rPr lang="en-GB" sz="1800" err="1">
                <a:latin typeface="Nunito"/>
              </a:rPr>
              <a:t>thử</a:t>
            </a:r>
            <a:r>
              <a:rPr lang="en-GB" sz="1800">
                <a:latin typeface="Nunito"/>
              </a:rPr>
              <a:t> </a:t>
            </a:r>
            <a:r>
              <a:rPr lang="en-GB" sz="1800" err="1">
                <a:latin typeface="Nunito"/>
              </a:rPr>
              <a:t>với</a:t>
            </a:r>
            <a:r>
              <a:rPr lang="en-GB" sz="1800">
                <a:latin typeface="Nunito"/>
              </a:rPr>
              <a:t> input </a:t>
            </a:r>
            <a:r>
              <a:rPr lang="en-GB" sz="1800" err="1">
                <a:latin typeface="Nunito"/>
              </a:rPr>
              <a:t>bình</a:t>
            </a:r>
            <a:r>
              <a:rPr lang="en-GB" sz="1800">
                <a:latin typeface="Nunito"/>
              </a:rPr>
              <a:t> </a:t>
            </a:r>
            <a:r>
              <a:rPr lang="en-GB" sz="1800" err="1">
                <a:latin typeface="Nunito"/>
              </a:rPr>
              <a:t>thường</a:t>
            </a:r>
            <a:r>
              <a:rPr lang="en-GB" sz="1800">
                <a:latin typeface="Nunito"/>
              </a:rPr>
              <a:t> “banana” </a:t>
            </a:r>
            <a:endParaRPr lang="vi-VN" sz="1800">
              <a:latin typeface="Nunito"/>
            </a:endParaRPr>
          </a:p>
        </p:txBody>
      </p:sp>
    </p:spTree>
    <p:extLst>
      <p:ext uri="{BB962C8B-B14F-4D97-AF65-F5344CB8AC3E}">
        <p14:creationId xmlns:p14="http://schemas.microsoft.com/office/powerpoint/2010/main" val="40802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3" name="Picture 2" descr="Selenium 4 | Selenium Releases">
            <a:extLst>
              <a:ext uri="{FF2B5EF4-FFF2-40B4-BE49-F238E27FC236}">
                <a16:creationId xmlns:a16="http://schemas.microsoft.com/office/drawing/2014/main" id="{E80447C8-06D5-B2E3-D22B-F35ACC2E6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999" y="1609027"/>
            <a:ext cx="2164267" cy="1661997"/>
          </a:xfrm>
          <a:prstGeom prst="rect">
            <a:avLst/>
          </a:prstGeom>
          <a:noFill/>
          <a:extLst>
            <a:ext uri="{909E8E84-426E-40DD-AFC4-6F175D3DCCD1}">
              <a14:hiddenFill xmlns:a14="http://schemas.microsoft.com/office/drawing/2010/main">
                <a:solidFill>
                  <a:srgbClr val="FFFFFF"/>
                </a:solidFill>
              </a14:hiddenFill>
            </a:ext>
          </a:extLst>
        </p:spPr>
      </p:pic>
      <p:sp>
        <p:nvSpPr>
          <p:cNvPr id="267" name="Google Shape;267;p35"/>
          <p:cNvSpPr txBox="1">
            <a:spLocks noGrp="1"/>
          </p:cNvSpPr>
          <p:nvPr>
            <p:ph type="title"/>
          </p:nvPr>
        </p:nvSpPr>
        <p:spPr>
          <a:xfrm>
            <a:off x="193287" y="450373"/>
            <a:ext cx="861617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Nunito" pitchFamily="2" charset="-93"/>
              </a:rPr>
              <a:t>01. </a:t>
            </a:r>
            <a:r>
              <a:rPr lang="en-US" dirty="0" err="1">
                <a:latin typeface="Nunito" pitchFamily="2" charset="-93"/>
              </a:rPr>
              <a:t>TỔNG</a:t>
            </a:r>
            <a:r>
              <a:rPr lang="en-US" dirty="0">
                <a:latin typeface="Nunito" pitchFamily="2" charset="-93"/>
              </a:rPr>
              <a:t> QUAN </a:t>
            </a:r>
            <a:r>
              <a:rPr lang="en-US" dirty="0" err="1">
                <a:latin typeface="Nunito" pitchFamily="2" charset="-93"/>
              </a:rPr>
              <a:t>VỀ</a:t>
            </a:r>
            <a:r>
              <a:rPr lang="en-US" dirty="0">
                <a:latin typeface="Nunito" pitchFamily="2" charset="-93"/>
              </a:rPr>
              <a:t> SELENIUM</a:t>
            </a:r>
            <a:endParaRPr dirty="0">
              <a:latin typeface="Nunito" pitchFamily="2" charset="-93"/>
            </a:endParaRPr>
          </a:p>
        </p:txBody>
      </p:sp>
      <p:sp>
        <p:nvSpPr>
          <p:cNvPr id="4" name="Google Shape;269;p35"/>
          <p:cNvSpPr txBox="1"/>
          <p:nvPr/>
        </p:nvSpPr>
        <p:spPr>
          <a:xfrm>
            <a:off x="407947" y="1419700"/>
            <a:ext cx="6378498" cy="2766230"/>
          </a:xfrm>
          <a:prstGeom prst="rect">
            <a:avLst/>
          </a:prstGeom>
          <a:noFill/>
          <a:ln>
            <a:noFill/>
          </a:ln>
        </p:spPr>
        <p:txBody>
          <a:bodyPr spcFirstLastPara="1" wrap="square" lIns="91425" tIns="91425" rIns="91425" bIns="91425" anchor="t" anchorCtr="0">
            <a:noAutofit/>
          </a:bodyPr>
          <a:lstStyle/>
          <a:p>
            <a:pPr algn="l">
              <a:lnSpc>
                <a:spcPct val="114000"/>
              </a:lnSpc>
              <a:buFont typeface="Arial" panose="020B0604020202020204" pitchFamily="34" charset="0"/>
              <a:buChar char="•"/>
            </a:pPr>
            <a:r>
              <a:rPr lang="vi-VN" sz="1600" b="0" i="0" dirty="0">
                <a:solidFill>
                  <a:srgbClr val="0D0D0D"/>
                </a:solidFill>
                <a:effectLst/>
                <a:latin typeface="Nunito"/>
              </a:rPr>
              <a:t> Selenium là một công cụ tự động hóa việc kiểm thử chức năng của các ứng dụng web.</a:t>
            </a:r>
          </a:p>
          <a:p>
            <a:pPr algn="just">
              <a:lnSpc>
                <a:spcPct val="114000"/>
              </a:lnSpc>
              <a:buFont typeface="Arial" panose="020B0604020202020204" pitchFamily="34" charset="0"/>
              <a:buChar char="•"/>
            </a:pPr>
            <a:r>
              <a:rPr lang="vi-VN" sz="1600" dirty="0">
                <a:solidFill>
                  <a:srgbClr val="0D0D0D"/>
                </a:solidFill>
                <a:latin typeface="Nunito"/>
              </a:rPr>
              <a:t> </a:t>
            </a:r>
            <a:r>
              <a:rPr lang="vi-VN" sz="1600" b="0" i="0" dirty="0">
                <a:solidFill>
                  <a:srgbClr val="0D0D0D"/>
                </a:solidFill>
                <a:effectLst/>
                <a:latin typeface="Nunito"/>
              </a:rPr>
              <a:t>Selenium cung cấp các tính năng và API mạnh mẽ để tương tác với các phần tử trên trang web</a:t>
            </a:r>
            <a:r>
              <a:rPr lang="vi-VN" sz="1600" dirty="0">
                <a:solidFill>
                  <a:srgbClr val="0D0D0D"/>
                </a:solidFill>
                <a:latin typeface="Nunito"/>
              </a:rPr>
              <a:t>.</a:t>
            </a:r>
            <a:endParaRPr lang="vi-VN" sz="1600" b="0" i="0" dirty="0">
              <a:solidFill>
                <a:srgbClr val="0D0D0D"/>
              </a:solidFill>
              <a:effectLst/>
              <a:latin typeface="Nunito"/>
            </a:endParaRPr>
          </a:p>
          <a:p>
            <a:pPr>
              <a:lnSpc>
                <a:spcPct val="114000"/>
              </a:lnSpc>
              <a:buFont typeface="Arial" panose="020B0604020202020204" pitchFamily="34" charset="0"/>
              <a:buChar char="•"/>
            </a:pPr>
            <a:r>
              <a:rPr lang="vi-VN" sz="1600" dirty="0">
                <a:solidFill>
                  <a:srgbClr val="0D0D0D"/>
                </a:solidFill>
                <a:latin typeface="Nunito"/>
              </a:rPr>
              <a:t> Được sử dụng để thực hiện kiểm thử bảo mật bằng cách tự động hóa các tấn công và kiểm tra các lỗ hổng bảo mật trong ứng dụng web.</a:t>
            </a:r>
          </a:p>
          <a:p>
            <a:pPr algn="l"/>
            <a:br>
              <a:rPr lang="vi-VN" sz="1600" dirty="0">
                <a:latin typeface="Nunito"/>
              </a:rPr>
            </a:br>
            <a:endParaRPr lang="vi-VN" sz="1600" dirty="0">
              <a:solidFill>
                <a:schemeClr val="dk1"/>
              </a:solidFill>
              <a:latin typeface="Nunito"/>
              <a:ea typeface="Albert Sans"/>
              <a:cs typeface="Albert Sans"/>
              <a:sym typeface="Albert Sans"/>
            </a:endParaRPr>
          </a:p>
        </p:txBody>
      </p:sp>
      <p:grpSp>
        <p:nvGrpSpPr>
          <p:cNvPr id="5" name="Google Shape;6652;p78">
            <a:extLst>
              <a:ext uri="{FF2B5EF4-FFF2-40B4-BE49-F238E27FC236}">
                <a16:creationId xmlns:a16="http://schemas.microsoft.com/office/drawing/2014/main" id="{E7479B67-FD65-ACBB-7819-2E71CF27C765}"/>
              </a:ext>
            </a:extLst>
          </p:cNvPr>
          <p:cNvGrpSpPr/>
          <p:nvPr/>
        </p:nvGrpSpPr>
        <p:grpSpPr>
          <a:xfrm>
            <a:off x="8041342" y="94168"/>
            <a:ext cx="355258" cy="356205"/>
            <a:chOff x="-48630025" y="3199700"/>
            <a:chExt cx="300100" cy="300900"/>
          </a:xfrm>
        </p:grpSpPr>
        <p:sp>
          <p:nvSpPr>
            <p:cNvPr id="6" name="Google Shape;6653;p78">
              <a:extLst>
                <a:ext uri="{FF2B5EF4-FFF2-40B4-BE49-F238E27FC236}">
                  <a16:creationId xmlns:a16="http://schemas.microsoft.com/office/drawing/2014/main" id="{27F488D6-4B57-2728-0725-BB5B9082D6F2}"/>
                </a:ext>
              </a:extLst>
            </p:cNvPr>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54;p78">
              <a:extLst>
                <a:ext uri="{FF2B5EF4-FFF2-40B4-BE49-F238E27FC236}">
                  <a16:creationId xmlns:a16="http://schemas.microsoft.com/office/drawing/2014/main" id="{B027C0A6-3BFA-6F14-CD7E-CAA432586BB5}"/>
                </a:ext>
              </a:extLst>
            </p:cNvPr>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5;p78">
              <a:extLst>
                <a:ext uri="{FF2B5EF4-FFF2-40B4-BE49-F238E27FC236}">
                  <a16:creationId xmlns:a16="http://schemas.microsoft.com/office/drawing/2014/main" id="{6B114AB7-5971-7E4B-D48E-67BB1463CE78}"/>
                </a:ext>
              </a:extLst>
            </p:cNvPr>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3: </a:t>
            </a:r>
            <a:r>
              <a:rPr lang="en-GB" sz="2400">
                <a:latin typeface="Nunito"/>
              </a:rPr>
              <a:t>DOM XSS </a:t>
            </a:r>
            <a:r>
              <a:rPr lang="en-GB" sz="2400" err="1">
                <a:latin typeface="Nunito"/>
              </a:rPr>
              <a:t>trên</a:t>
            </a:r>
            <a:r>
              <a:rPr lang="en-GB" sz="2400">
                <a:latin typeface="Nunito"/>
              </a:rPr>
              <a:t> OWASP Juice Shop</a:t>
            </a:r>
            <a:endParaRPr lang="en-US" sz="2400">
              <a:latin typeface="Nunito"/>
            </a:endParaRPr>
          </a:p>
          <a:p>
            <a:endParaRPr lang="en-US" sz="2400">
              <a:latin typeface="Nunito"/>
            </a:endParaRP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2C8AFBFF-7C8E-B5B2-7878-D6A86473EBAA}"/>
              </a:ext>
            </a:extLst>
          </p:cNvPr>
          <p:cNvPicPr>
            <a:picLocks noChangeAspect="1"/>
          </p:cNvPicPr>
          <p:nvPr/>
        </p:nvPicPr>
        <p:blipFill>
          <a:blip r:embed="rId3"/>
          <a:stretch>
            <a:fillRect/>
          </a:stretch>
        </p:blipFill>
        <p:spPr>
          <a:xfrm>
            <a:off x="1044122" y="794430"/>
            <a:ext cx="7754257" cy="4144282"/>
          </a:xfrm>
          <a:prstGeom prst="rect">
            <a:avLst/>
          </a:prstGeom>
        </p:spPr>
      </p:pic>
    </p:spTree>
    <p:extLst>
      <p:ext uri="{BB962C8B-B14F-4D97-AF65-F5344CB8AC3E}">
        <p14:creationId xmlns:p14="http://schemas.microsoft.com/office/powerpoint/2010/main" val="2550698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3: </a:t>
            </a:r>
            <a:r>
              <a:rPr lang="en-GB" sz="2400">
                <a:latin typeface="Nunito"/>
              </a:rPr>
              <a:t>DOM XSS </a:t>
            </a:r>
            <a:r>
              <a:rPr lang="en-GB" sz="2400" err="1">
                <a:latin typeface="Nunito"/>
              </a:rPr>
              <a:t>trên</a:t>
            </a:r>
            <a:r>
              <a:rPr lang="en-GB" sz="2400">
                <a:latin typeface="Nunito"/>
              </a:rPr>
              <a:t> OWASP Juice Shop</a:t>
            </a:r>
            <a:endParaRPr lang="en-US" sz="2400">
              <a:latin typeface="Nunito"/>
            </a:endParaRPr>
          </a:p>
          <a:p>
            <a:endParaRPr lang="en-US" sz="2400">
              <a:latin typeface="Nunito"/>
            </a:endParaRPr>
          </a:p>
        </p:txBody>
      </p:sp>
      <p:sp>
        <p:nvSpPr>
          <p:cNvPr id="4" name="Hộp Văn bản 3">
            <a:extLst>
              <a:ext uri="{FF2B5EF4-FFF2-40B4-BE49-F238E27FC236}">
                <a16:creationId xmlns:a16="http://schemas.microsoft.com/office/drawing/2014/main" id="{9CE651F1-5E82-55E9-FF16-EBEAE8C84E95}"/>
              </a:ext>
            </a:extLst>
          </p:cNvPr>
          <p:cNvSpPr txBox="1"/>
          <p:nvPr/>
        </p:nvSpPr>
        <p:spPr>
          <a:xfrm>
            <a:off x="839107" y="796017"/>
            <a:ext cx="75292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rPr>
              <a:t>Sau đó thử nhập vào ”&lt;h1&gt;</a:t>
            </a:r>
            <a:r>
              <a:rPr lang="vi" sz="1600" err="1">
                <a:latin typeface="Nunito"/>
              </a:rPr>
              <a:t>banana</a:t>
            </a:r>
            <a:r>
              <a:rPr lang="vi" sz="1600">
                <a:latin typeface="Nunito"/>
              </a:rPr>
              <a:t>&lt;h1&gt;”. Chú ý phần ”</a:t>
            </a:r>
            <a:r>
              <a:rPr lang="vi" sz="1600" err="1">
                <a:latin typeface="Nunito"/>
              </a:rPr>
              <a:t>Search</a:t>
            </a:r>
            <a:r>
              <a:rPr lang="vi" sz="1600">
                <a:latin typeface="Nunito"/>
              </a:rPr>
              <a:t> </a:t>
            </a:r>
            <a:r>
              <a:rPr lang="vi" sz="1600" err="1">
                <a:latin typeface="Nunito"/>
              </a:rPr>
              <a:t>Results</a:t>
            </a:r>
            <a:r>
              <a:rPr lang="vi" sz="1600">
                <a:latin typeface="Nunito"/>
              </a:rPr>
              <a:t>” ta thấy rằng kết quả hiển thị không được bình thường</a:t>
            </a:r>
            <a:endParaRPr lang="vi-VN" sz="1600">
              <a:latin typeface="Nunito"/>
            </a:endParaRPr>
          </a:p>
        </p:txBody>
      </p:sp>
      <p:pic>
        <p:nvPicPr>
          <p:cNvPr id="5" name="Hình ảnh 4" descr="Ảnh có chứa văn bản, ảnh chụp màn hình, phần mềm, Phần mềm đa phương tiện&#10;&#10;Mô tả được tự động tạo">
            <a:extLst>
              <a:ext uri="{FF2B5EF4-FFF2-40B4-BE49-F238E27FC236}">
                <a16:creationId xmlns:a16="http://schemas.microsoft.com/office/drawing/2014/main" id="{FD109507-B5F5-E136-268B-CCB2E0A4590B}"/>
              </a:ext>
            </a:extLst>
          </p:cNvPr>
          <p:cNvPicPr>
            <a:picLocks noChangeAspect="1"/>
          </p:cNvPicPr>
          <p:nvPr/>
        </p:nvPicPr>
        <p:blipFill>
          <a:blip r:embed="rId3"/>
          <a:stretch>
            <a:fillRect/>
          </a:stretch>
        </p:blipFill>
        <p:spPr>
          <a:xfrm>
            <a:off x="1043441" y="1315357"/>
            <a:ext cx="7048047" cy="3782786"/>
          </a:xfrm>
          <a:prstGeom prst="rect">
            <a:avLst/>
          </a:prstGeom>
        </p:spPr>
      </p:pic>
    </p:spTree>
    <p:extLst>
      <p:ext uri="{BB962C8B-B14F-4D97-AF65-F5344CB8AC3E}">
        <p14:creationId xmlns:p14="http://schemas.microsoft.com/office/powerpoint/2010/main" val="415623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3: </a:t>
            </a:r>
            <a:r>
              <a:rPr lang="en-GB" sz="2400">
                <a:latin typeface="Nunito"/>
              </a:rPr>
              <a:t>DOM XSS </a:t>
            </a:r>
            <a:r>
              <a:rPr lang="en-GB" sz="2400" err="1">
                <a:latin typeface="Nunito"/>
              </a:rPr>
              <a:t>trên</a:t>
            </a:r>
            <a:r>
              <a:rPr lang="en-GB" sz="2400">
                <a:latin typeface="Nunito"/>
              </a:rPr>
              <a:t> OWASP Juice Shop</a:t>
            </a:r>
            <a:endParaRPr lang="en-US" sz="2400">
              <a:latin typeface="Nunito"/>
            </a:endParaRPr>
          </a:p>
          <a:p>
            <a:endParaRPr lang="en-US" sz="2400">
              <a:latin typeface="Nunito"/>
            </a:endParaRPr>
          </a:p>
        </p:txBody>
      </p:sp>
      <p:sp>
        <p:nvSpPr>
          <p:cNvPr id="2" name="Hộp Văn bản 1">
            <a:extLst>
              <a:ext uri="{FF2B5EF4-FFF2-40B4-BE49-F238E27FC236}">
                <a16:creationId xmlns:a16="http://schemas.microsoft.com/office/drawing/2014/main" id="{A4EC6B4E-7E1F-99D6-6A08-182C5017F286}"/>
              </a:ext>
            </a:extLst>
          </p:cNvPr>
          <p:cNvSpPr txBox="1"/>
          <p:nvPr/>
        </p:nvSpPr>
        <p:spPr>
          <a:xfrm>
            <a:off x="657679" y="1043214"/>
            <a:ext cx="7699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rPr>
              <a:t>Ngoài ra ở phần URL ta cũng thấy phần query (“q”) cũng chứa &lt;h1&gt;</a:t>
            </a:r>
            <a:endParaRPr lang="vi-VN" sz="1600">
              <a:latin typeface="Nunito"/>
            </a:endParaRPr>
          </a:p>
          <a:p>
            <a:pPr algn="l"/>
            <a:endParaRPr lang="vi-VN" sz="1600">
              <a:latin typeface="Nunito"/>
            </a:endParaRPr>
          </a:p>
        </p:txBody>
      </p:sp>
      <p:pic>
        <p:nvPicPr>
          <p:cNvPr id="6" name="Hình ảnh 5" descr="Ảnh có chứa văn bản, ảnh chụp màn hình, Phông chữ, hàng&#10;&#10;Mô tả được tự động tạo">
            <a:extLst>
              <a:ext uri="{FF2B5EF4-FFF2-40B4-BE49-F238E27FC236}">
                <a16:creationId xmlns:a16="http://schemas.microsoft.com/office/drawing/2014/main" id="{53C6D876-2A09-18D0-48AA-0FD15AF145C8}"/>
              </a:ext>
            </a:extLst>
          </p:cNvPr>
          <p:cNvPicPr>
            <a:picLocks noChangeAspect="1"/>
          </p:cNvPicPr>
          <p:nvPr/>
        </p:nvPicPr>
        <p:blipFill>
          <a:blip r:embed="rId3"/>
          <a:stretch>
            <a:fillRect/>
          </a:stretch>
        </p:blipFill>
        <p:spPr>
          <a:xfrm>
            <a:off x="843870" y="1993900"/>
            <a:ext cx="7311118" cy="1155701"/>
          </a:xfrm>
          <a:prstGeom prst="rect">
            <a:avLst/>
          </a:prstGeom>
        </p:spPr>
      </p:pic>
      <p:pic>
        <p:nvPicPr>
          <p:cNvPr id="7" name="Hình ảnh 6" descr="Ảnh có chứa văn bản, ảnh chụp màn hình, Phông chữ, hàng&#10;&#10;Mô tả được tự động tạo">
            <a:extLst>
              <a:ext uri="{FF2B5EF4-FFF2-40B4-BE49-F238E27FC236}">
                <a16:creationId xmlns:a16="http://schemas.microsoft.com/office/drawing/2014/main" id="{933B5F60-5185-BC7E-CAC7-AEA53BB93F0F}"/>
              </a:ext>
            </a:extLst>
          </p:cNvPr>
          <p:cNvPicPr>
            <a:picLocks noChangeAspect="1"/>
          </p:cNvPicPr>
          <p:nvPr/>
        </p:nvPicPr>
        <p:blipFill>
          <a:blip r:embed="rId4"/>
          <a:stretch>
            <a:fillRect/>
          </a:stretch>
        </p:blipFill>
        <p:spPr>
          <a:xfrm>
            <a:off x="626155" y="3863294"/>
            <a:ext cx="7891690" cy="1054554"/>
          </a:xfrm>
          <a:prstGeom prst="rect">
            <a:avLst/>
          </a:prstGeom>
        </p:spPr>
      </p:pic>
      <p:sp>
        <p:nvSpPr>
          <p:cNvPr id="8" name="Hộp Văn bản 7">
            <a:extLst>
              <a:ext uri="{FF2B5EF4-FFF2-40B4-BE49-F238E27FC236}">
                <a16:creationId xmlns:a16="http://schemas.microsoft.com/office/drawing/2014/main" id="{23FCA793-9995-FDC1-324A-770FF149CBCC}"/>
              </a:ext>
            </a:extLst>
          </p:cNvPr>
          <p:cNvSpPr txBox="1"/>
          <p:nvPr/>
        </p:nvSpPr>
        <p:spPr>
          <a:xfrm>
            <a:off x="748392" y="1569356"/>
            <a:ext cx="7699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rPr>
              <a:t>Trường hợp tìm kiếm "</a:t>
            </a:r>
            <a:r>
              <a:rPr lang="vi" sz="1600" err="1">
                <a:latin typeface="Nunito"/>
              </a:rPr>
              <a:t>banana</a:t>
            </a:r>
            <a:r>
              <a:rPr lang="vi" sz="1600">
                <a:latin typeface="Nunito"/>
              </a:rPr>
              <a:t>"</a:t>
            </a:r>
          </a:p>
          <a:p>
            <a:pPr algn="l"/>
            <a:endParaRPr lang="vi-VN" sz="1600">
              <a:latin typeface="Nunito"/>
            </a:endParaRPr>
          </a:p>
        </p:txBody>
      </p:sp>
      <p:sp>
        <p:nvSpPr>
          <p:cNvPr id="9" name="Hộp Văn bản 8">
            <a:extLst>
              <a:ext uri="{FF2B5EF4-FFF2-40B4-BE49-F238E27FC236}">
                <a16:creationId xmlns:a16="http://schemas.microsoft.com/office/drawing/2014/main" id="{39CA43DA-D0E5-A8B5-9D15-558E362E3C20}"/>
              </a:ext>
            </a:extLst>
          </p:cNvPr>
          <p:cNvSpPr txBox="1"/>
          <p:nvPr/>
        </p:nvSpPr>
        <p:spPr>
          <a:xfrm>
            <a:off x="820963" y="3338284"/>
            <a:ext cx="7699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rPr>
              <a:t>Trường hợp tìm kiếm "&lt;h1&gt;</a:t>
            </a:r>
            <a:r>
              <a:rPr lang="vi" sz="1600" err="1">
                <a:latin typeface="Nunito"/>
              </a:rPr>
              <a:t>banana</a:t>
            </a:r>
            <a:r>
              <a:rPr lang="vi" sz="1600">
                <a:latin typeface="Nunito"/>
              </a:rPr>
              <a:t>&lt;/h1&gt;"</a:t>
            </a:r>
          </a:p>
          <a:p>
            <a:pPr algn="l"/>
            <a:endParaRPr lang="vi-VN" sz="1600">
              <a:latin typeface="Nunito"/>
            </a:endParaRPr>
          </a:p>
        </p:txBody>
      </p:sp>
    </p:spTree>
    <p:extLst>
      <p:ext uri="{BB962C8B-B14F-4D97-AF65-F5344CB8AC3E}">
        <p14:creationId xmlns:p14="http://schemas.microsoft.com/office/powerpoint/2010/main" val="301079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3: </a:t>
            </a:r>
            <a:r>
              <a:rPr lang="en-GB" sz="2400">
                <a:latin typeface="Nunito"/>
              </a:rPr>
              <a:t>DOM XSS </a:t>
            </a:r>
            <a:r>
              <a:rPr lang="en-GB" sz="2400" err="1">
                <a:latin typeface="Nunito"/>
              </a:rPr>
              <a:t>trên</a:t>
            </a:r>
            <a:r>
              <a:rPr lang="en-GB" sz="2400">
                <a:latin typeface="Nunito"/>
              </a:rPr>
              <a:t> OWASP Juice Shop</a:t>
            </a:r>
            <a:endParaRPr lang="en-US" sz="2400">
              <a:latin typeface="Nunito"/>
            </a:endParaRPr>
          </a:p>
          <a:p>
            <a:endParaRPr lang="en-US" sz="2400">
              <a:latin typeface="Nunito"/>
            </a:endParaRPr>
          </a:p>
        </p:txBody>
      </p:sp>
      <p:sp>
        <p:nvSpPr>
          <p:cNvPr id="5" name="Hộp Văn bản 4">
            <a:extLst>
              <a:ext uri="{FF2B5EF4-FFF2-40B4-BE49-F238E27FC236}">
                <a16:creationId xmlns:a16="http://schemas.microsoft.com/office/drawing/2014/main" id="{0810CF67-5F82-2470-5F9C-59F6C8AA3407}"/>
              </a:ext>
            </a:extLst>
          </p:cNvPr>
          <p:cNvSpPr txBox="1"/>
          <p:nvPr/>
        </p:nvSpPr>
        <p:spPr>
          <a:xfrm>
            <a:off x="721178" y="1433285"/>
            <a:ext cx="769937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rPr>
              <a:t>Vậy ta có thể dự đoán có thể thực hiện DOM XSS ở đây bằng cách thay đổi tham số </a:t>
            </a:r>
            <a:r>
              <a:rPr lang="vi" sz="1600" err="1">
                <a:latin typeface="Nunito"/>
              </a:rPr>
              <a:t>query</a:t>
            </a:r>
            <a:r>
              <a:rPr lang="vi" sz="1600">
                <a:latin typeface="Nunito"/>
              </a:rPr>
              <a:t> (q)</a:t>
            </a:r>
            <a:endParaRPr lang="vi-VN" sz="1600">
              <a:latin typeface="Nunito"/>
            </a:endParaRPr>
          </a:p>
          <a:p>
            <a:r>
              <a:rPr lang="vi" sz="1600">
                <a:latin typeface="Nunito"/>
              </a:rPr>
              <a:t>Ta sử dụng </a:t>
            </a:r>
            <a:r>
              <a:rPr lang="vi" sz="1600" err="1">
                <a:latin typeface="Nunito"/>
              </a:rPr>
              <a:t>Selenium</a:t>
            </a:r>
            <a:r>
              <a:rPr lang="vi" sz="1600">
                <a:latin typeface="Nunito"/>
              </a:rPr>
              <a:t> để tự động khai thác lỗ hổng này.</a:t>
            </a:r>
          </a:p>
          <a:p>
            <a:r>
              <a:rPr lang="vi" sz="1600">
                <a:latin typeface="Nunito"/>
              </a:rPr>
              <a:t>Ở đây ta sẽ dùng với </a:t>
            </a:r>
            <a:r>
              <a:rPr lang="vi" sz="1600" err="1">
                <a:latin typeface="Nunito"/>
              </a:rPr>
              <a:t>tag</a:t>
            </a:r>
            <a:r>
              <a:rPr lang="vi" sz="1600">
                <a:latin typeface="Nunito"/>
              </a:rPr>
              <a:t> &lt;</a:t>
            </a:r>
            <a:r>
              <a:rPr lang="vi" sz="1600" err="1">
                <a:latin typeface="Nunito"/>
              </a:rPr>
              <a:t>iframe</a:t>
            </a:r>
            <a:r>
              <a:rPr lang="vi" sz="1600">
                <a:latin typeface="Nunito"/>
              </a:rPr>
              <a:t>&gt;. Cụ thể </a:t>
            </a:r>
            <a:r>
              <a:rPr lang="vi" sz="1600" err="1">
                <a:latin typeface="Nunito"/>
              </a:rPr>
              <a:t>payload</a:t>
            </a:r>
            <a:r>
              <a:rPr lang="vi" sz="1600">
                <a:latin typeface="Nunito"/>
              </a:rPr>
              <a:t> tấn công sẽ là</a:t>
            </a:r>
          </a:p>
          <a:p>
            <a:r>
              <a:rPr lang="vi" sz="1600">
                <a:latin typeface="Nunito"/>
              </a:rPr>
              <a:t>  &lt;</a:t>
            </a:r>
            <a:r>
              <a:rPr lang="vi" sz="1600" err="1">
                <a:latin typeface="Nunito"/>
              </a:rPr>
              <a:t>iframe</a:t>
            </a:r>
            <a:r>
              <a:rPr lang="vi" sz="1600">
                <a:latin typeface="Nunito"/>
              </a:rPr>
              <a:t> </a:t>
            </a:r>
            <a:r>
              <a:rPr lang="vi" sz="1600" err="1">
                <a:latin typeface="Nunito"/>
              </a:rPr>
              <a:t>src</a:t>
            </a:r>
            <a:r>
              <a:rPr lang="vi" sz="1600">
                <a:latin typeface="Nunito"/>
              </a:rPr>
              <a:t>="</a:t>
            </a:r>
            <a:r>
              <a:rPr lang="vi" sz="1600" err="1">
                <a:latin typeface="Nunito"/>
              </a:rPr>
              <a:t>javascript:alert</a:t>
            </a:r>
            <a:r>
              <a:rPr lang="vi" sz="1600">
                <a:latin typeface="Nunito"/>
              </a:rPr>
              <a:t>(`</a:t>
            </a:r>
            <a:r>
              <a:rPr lang="vi" sz="1600" err="1">
                <a:latin typeface="Nunito"/>
              </a:rPr>
              <a:t>xss</a:t>
            </a:r>
            <a:r>
              <a:rPr lang="vi" sz="1600">
                <a:latin typeface="Nunito"/>
              </a:rPr>
              <a:t>`)"&gt;</a:t>
            </a:r>
          </a:p>
          <a:p>
            <a:endParaRPr lang="vi" sz="1600">
              <a:latin typeface="Nunito"/>
            </a:endParaRPr>
          </a:p>
          <a:p>
            <a:r>
              <a:rPr lang="vi" sz="1600">
                <a:latin typeface="Nunito"/>
              </a:rPr>
              <a:t>Sau đó </a:t>
            </a:r>
            <a:r>
              <a:rPr lang="vi" sz="1600" err="1">
                <a:latin typeface="Nunito"/>
              </a:rPr>
              <a:t>encode</a:t>
            </a:r>
            <a:r>
              <a:rPr lang="vi" sz="1600">
                <a:latin typeface="Nunito"/>
              </a:rPr>
              <a:t> URL ta được:</a:t>
            </a:r>
          </a:p>
          <a:p>
            <a:r>
              <a:rPr lang="vi" sz="1600">
                <a:latin typeface="Nunito"/>
              </a:rPr>
              <a:t>  &lt;iframe%20src%3D"javascript:alert(%60xss%60)"&gt;</a:t>
            </a:r>
            <a:endParaRPr lang="vi">
              <a:latin typeface="Nunito"/>
            </a:endParaRPr>
          </a:p>
          <a:p>
            <a:endParaRPr lang="vi" sz="1600">
              <a:latin typeface="Nunito"/>
            </a:endParaRPr>
          </a:p>
          <a:p>
            <a:pPr algn="l"/>
            <a:endParaRPr lang="vi-VN" sz="1600">
              <a:latin typeface="Nunito"/>
            </a:endParaRPr>
          </a:p>
        </p:txBody>
      </p:sp>
    </p:spTree>
    <p:extLst>
      <p:ext uri="{BB962C8B-B14F-4D97-AF65-F5344CB8AC3E}">
        <p14:creationId xmlns:p14="http://schemas.microsoft.com/office/powerpoint/2010/main" val="1583569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256174" y="213112"/>
            <a:ext cx="9335673" cy="572700"/>
          </a:xfrm>
        </p:spPr>
        <p:txBody>
          <a:bodyPr/>
          <a:lstStyle/>
          <a:p>
            <a:r>
              <a:rPr lang="en-US" sz="2400">
                <a:latin typeface="Nunito"/>
              </a:rPr>
              <a:t>KỊCH BẢN 3: </a:t>
            </a:r>
            <a:r>
              <a:rPr lang="en-GB" sz="2400">
                <a:latin typeface="Nunito"/>
              </a:rPr>
              <a:t>DOM XSS </a:t>
            </a:r>
            <a:r>
              <a:rPr lang="en-GB" sz="2400" err="1">
                <a:latin typeface="Nunito"/>
              </a:rPr>
              <a:t>trên</a:t>
            </a:r>
            <a:r>
              <a:rPr lang="en-GB" sz="2400">
                <a:latin typeface="Nunito"/>
              </a:rPr>
              <a:t> OWASP Juice Shop</a:t>
            </a:r>
            <a:endParaRPr lang="en-US" sz="2400">
              <a:latin typeface="Nunito"/>
            </a:endParaRPr>
          </a:p>
          <a:p>
            <a:endParaRPr lang="en-US" sz="2400">
              <a:latin typeface="Nunito"/>
            </a:endParaRPr>
          </a:p>
        </p:txBody>
      </p:sp>
      <p:sp>
        <p:nvSpPr>
          <p:cNvPr id="5" name="Hộp Văn bản 4">
            <a:extLst>
              <a:ext uri="{FF2B5EF4-FFF2-40B4-BE49-F238E27FC236}">
                <a16:creationId xmlns:a16="http://schemas.microsoft.com/office/drawing/2014/main" id="{0810CF67-5F82-2470-5F9C-59F6C8AA3407}"/>
              </a:ext>
            </a:extLst>
          </p:cNvPr>
          <p:cNvSpPr txBox="1"/>
          <p:nvPr/>
        </p:nvSpPr>
        <p:spPr>
          <a:xfrm>
            <a:off x="209" y="1292608"/>
            <a:ext cx="381317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1600"/>
              <a:t>Sau đó dùng </a:t>
            </a:r>
            <a:r>
              <a:rPr lang="vi" sz="1600" err="1"/>
              <a:t>Selenium</a:t>
            </a:r>
            <a:r>
              <a:rPr lang="vi" sz="1600"/>
              <a:t> để đưa </a:t>
            </a:r>
            <a:r>
              <a:rPr lang="vi" sz="1600" err="1"/>
              <a:t>payload</a:t>
            </a:r>
            <a:r>
              <a:rPr lang="vi" sz="1600"/>
              <a:t> này vào trình duyệt. </a:t>
            </a:r>
            <a:r>
              <a:rPr lang="vi" sz="1600" err="1"/>
              <a:t>WebDriver</a:t>
            </a:r>
            <a:r>
              <a:rPr lang="vi" sz="1600"/>
              <a:t> dùng trong kịch bản này là </a:t>
            </a:r>
            <a:r>
              <a:rPr lang="vi" sz="1600" err="1"/>
              <a:t>ChromeDriver</a:t>
            </a:r>
            <a:endParaRPr lang="vi-VN" err="1"/>
          </a:p>
          <a:p>
            <a:pPr algn="just"/>
            <a:endParaRPr lang="vi" sz="1600"/>
          </a:p>
          <a:p>
            <a:pPr algn="just"/>
            <a:r>
              <a:rPr lang="vi" sz="1600"/>
              <a:t>Thực thi chương trình trên. </a:t>
            </a:r>
            <a:r>
              <a:rPr lang="vi" sz="1600" err="1"/>
              <a:t>Chrome</a:t>
            </a:r>
            <a:r>
              <a:rPr lang="vi" sz="1600"/>
              <a:t> </a:t>
            </a:r>
            <a:r>
              <a:rPr lang="vi" sz="1600" err="1"/>
              <a:t>webdriver</a:t>
            </a:r>
            <a:r>
              <a:rPr lang="vi" sz="1600"/>
              <a:t> sẽ được mở ra và tiến hành truy cập tới URL có chứa </a:t>
            </a:r>
            <a:r>
              <a:rPr lang="vi" sz="1600" err="1"/>
              <a:t>payload</a:t>
            </a:r>
            <a:r>
              <a:rPr lang="vi" sz="1600"/>
              <a:t> tấn công ở trên</a:t>
            </a:r>
            <a:endParaRPr lang="vi"/>
          </a:p>
          <a:p>
            <a:pPr algn="just"/>
            <a:endParaRPr lang="vi" sz="1600">
              <a:latin typeface="Nunito"/>
            </a:endParaRPr>
          </a:p>
          <a:p>
            <a:pPr algn="just"/>
            <a:endParaRPr lang="vi-VN" sz="1600">
              <a:latin typeface="Nunito"/>
            </a:endParaRPr>
          </a:p>
        </p:txBody>
      </p:sp>
      <p:pic>
        <p:nvPicPr>
          <p:cNvPr id="2" name="Hình ảnh 1" descr="Ảnh có chứa văn bản, ảnh chụp màn hình, phần mềm, Biểu tượng máy tính&#10;&#10;Mô tả được tự động tạo">
            <a:extLst>
              <a:ext uri="{FF2B5EF4-FFF2-40B4-BE49-F238E27FC236}">
                <a16:creationId xmlns:a16="http://schemas.microsoft.com/office/drawing/2014/main" id="{88501BCF-A685-1598-75AA-124892904460}"/>
              </a:ext>
            </a:extLst>
          </p:cNvPr>
          <p:cNvPicPr>
            <a:picLocks noChangeAspect="1"/>
          </p:cNvPicPr>
          <p:nvPr/>
        </p:nvPicPr>
        <p:blipFill>
          <a:blip r:embed="rId3"/>
          <a:stretch>
            <a:fillRect/>
          </a:stretch>
        </p:blipFill>
        <p:spPr>
          <a:xfrm>
            <a:off x="3832875" y="782515"/>
            <a:ext cx="5285318" cy="4009293"/>
          </a:xfrm>
          <a:prstGeom prst="rect">
            <a:avLst/>
          </a:prstGeom>
        </p:spPr>
      </p:pic>
    </p:spTree>
    <p:extLst>
      <p:ext uri="{BB962C8B-B14F-4D97-AF65-F5344CB8AC3E}">
        <p14:creationId xmlns:p14="http://schemas.microsoft.com/office/powerpoint/2010/main" val="271284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340576" y="55742"/>
            <a:ext cx="9335673" cy="572700"/>
          </a:xfrm>
        </p:spPr>
        <p:txBody>
          <a:bodyPr/>
          <a:lstStyle/>
          <a:p>
            <a:pPr algn="l"/>
            <a:r>
              <a:rPr lang="en-US" sz="2000" dirty="0" err="1">
                <a:latin typeface="Nunito"/>
              </a:rPr>
              <a:t>KỊCH</a:t>
            </a:r>
            <a:r>
              <a:rPr lang="en-US" sz="2000" dirty="0">
                <a:latin typeface="Nunito"/>
              </a:rPr>
              <a:t> </a:t>
            </a:r>
            <a:r>
              <a:rPr lang="en-US" sz="2000" dirty="0" err="1">
                <a:latin typeface="Nunito"/>
              </a:rPr>
              <a:t>BẢN</a:t>
            </a:r>
            <a:r>
              <a:rPr lang="en-US" sz="2000" dirty="0">
                <a:latin typeface="Nunito"/>
              </a:rPr>
              <a:t> 4: Reflected </a:t>
            </a:r>
            <a:r>
              <a:rPr lang="en-US" sz="2000" dirty="0" err="1">
                <a:latin typeface="Nunito"/>
              </a:rPr>
              <a:t>XSS</a:t>
            </a:r>
            <a:r>
              <a:rPr lang="en-US" sz="2000" dirty="0">
                <a:latin typeface="Nunito"/>
              </a:rPr>
              <a:t> </a:t>
            </a:r>
            <a:r>
              <a:rPr lang="en-US" sz="2000" dirty="0" err="1">
                <a:latin typeface="Nunito"/>
              </a:rPr>
              <a:t>trên</a:t>
            </a:r>
            <a:r>
              <a:rPr lang="en-US" sz="2000" dirty="0">
                <a:latin typeface="Nunito"/>
              </a:rPr>
              <a:t> </a:t>
            </a:r>
            <a:r>
              <a:rPr lang="en-US" sz="2000" dirty="0" err="1">
                <a:latin typeface="Nunito"/>
              </a:rPr>
              <a:t>OWASP</a:t>
            </a:r>
            <a:r>
              <a:rPr lang="en-US" sz="2000" dirty="0">
                <a:latin typeface="Nunito"/>
              </a:rPr>
              <a:t>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340576" y="529631"/>
            <a:ext cx="865334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dirty="0"/>
              <a:t>Trong kịch bản này ta cần có một tài khoản trong Juice Shop. Sử dụng tài khoản admin mà ta có được ở kịch bản SQL Injection.</a:t>
            </a:r>
            <a:endParaRPr lang="vi-VN" dirty="0"/>
          </a:p>
          <a:p>
            <a:r>
              <a:rPr lang="vi" sz="1600" dirty="0"/>
              <a:t>Bấm chọn xem Accounts &gt; Orders &amp; Payment &gt; Track Orders.</a:t>
            </a:r>
            <a:endParaRPr lang="vi" dirty="0"/>
          </a:p>
          <a:p>
            <a:r>
              <a:rPr lang="vi" sz="1600" dirty="0"/>
              <a:t>Order thứ nhất.</a:t>
            </a:r>
            <a:endParaRPr lang="vi" dirty="0"/>
          </a:p>
          <a:p>
            <a:endParaRPr lang="vi" sz="1600" dirty="0"/>
          </a:p>
          <a:p>
            <a:endParaRPr lang="vi" sz="1600" dirty="0">
              <a:latin typeface="Nunito"/>
            </a:endParaRPr>
          </a:p>
          <a:p>
            <a:endParaRPr lang="vi-VN" sz="1600" dirty="0">
              <a:latin typeface="Nunito"/>
            </a:endParaRPr>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D2447940-875F-D545-BA91-CB0E65F4A4FA}"/>
              </a:ext>
            </a:extLst>
          </p:cNvPr>
          <p:cNvPicPr>
            <a:picLocks noChangeAspect="1"/>
          </p:cNvPicPr>
          <p:nvPr/>
        </p:nvPicPr>
        <p:blipFill>
          <a:blip r:embed="rId3"/>
          <a:stretch>
            <a:fillRect/>
          </a:stretch>
        </p:blipFill>
        <p:spPr>
          <a:xfrm>
            <a:off x="892452" y="1630432"/>
            <a:ext cx="7143750" cy="4019550"/>
          </a:xfrm>
          <a:prstGeom prst="rect">
            <a:avLst/>
          </a:prstGeom>
        </p:spPr>
      </p:pic>
    </p:spTree>
    <p:extLst>
      <p:ext uri="{BB962C8B-B14F-4D97-AF65-F5344CB8AC3E}">
        <p14:creationId xmlns:p14="http://schemas.microsoft.com/office/powerpoint/2010/main" val="3934527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4: Reflected </a:t>
            </a:r>
            <a:r>
              <a:rPr lang="en-US" sz="2400" dirty="0" err="1">
                <a:latin typeface="Nunito"/>
              </a:rPr>
              <a:t>XSS</a:t>
            </a:r>
            <a:r>
              <a:rPr lang="en-US" sz="2400" dirty="0">
                <a:latin typeface="Nunito"/>
              </a:rPr>
              <a:t> </a:t>
            </a:r>
            <a:r>
              <a:rPr lang="en-US" sz="2400" dirty="0" err="1">
                <a:latin typeface="Nunito"/>
              </a:rPr>
              <a:t>trên</a:t>
            </a:r>
            <a:r>
              <a:rPr lang="en-US" sz="2400" dirty="0">
                <a:latin typeface="Nunito"/>
              </a:rPr>
              <a:t> </a:t>
            </a:r>
            <a:r>
              <a:rPr lang="en-US" sz="2400" dirty="0" err="1">
                <a:latin typeface="Nunito"/>
              </a:rPr>
              <a:t>OWASP</a:t>
            </a:r>
            <a:r>
              <a:rPr lang="en-US" sz="2400" dirty="0">
                <a:latin typeface="Nunito"/>
              </a:rPr>
              <a:t>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514113" y="522197"/>
            <a:ext cx="769937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 sz="1600"/>
          </a:p>
          <a:p>
            <a:r>
              <a:rPr lang="vi" sz="1600" err="1"/>
              <a:t>Order</a:t>
            </a:r>
            <a:r>
              <a:rPr lang="vi" sz="1600"/>
              <a:t> thứ hai.</a:t>
            </a:r>
            <a:endParaRPr lang="vi"/>
          </a:p>
          <a:p>
            <a:endParaRPr lang="vi" sz="1600"/>
          </a:p>
          <a:p>
            <a:endParaRPr lang="vi" sz="1600">
              <a:latin typeface="Nunito"/>
            </a:endParaRPr>
          </a:p>
          <a:p>
            <a:endParaRPr lang="vi-VN" sz="1600">
              <a:latin typeface="Nunito"/>
            </a:endParaRPr>
          </a:p>
        </p:txBody>
      </p:sp>
      <p:pic>
        <p:nvPicPr>
          <p:cNvPr id="4" name="Hình ảnh 3" descr="Ảnh có chứa văn bản, ảnh chụp màn hình, phần mềm, Phần mềm đa phương tiện&#10;&#10;Mô tả được tự động tạo">
            <a:extLst>
              <a:ext uri="{FF2B5EF4-FFF2-40B4-BE49-F238E27FC236}">
                <a16:creationId xmlns:a16="http://schemas.microsoft.com/office/drawing/2014/main" id="{7DC061AD-90E5-E1C5-EFF6-656C96AF0AD1}"/>
              </a:ext>
            </a:extLst>
          </p:cNvPr>
          <p:cNvPicPr>
            <a:picLocks noChangeAspect="1"/>
          </p:cNvPicPr>
          <p:nvPr/>
        </p:nvPicPr>
        <p:blipFill>
          <a:blip r:embed="rId3"/>
          <a:stretch>
            <a:fillRect/>
          </a:stretch>
        </p:blipFill>
        <p:spPr>
          <a:xfrm>
            <a:off x="850210" y="1084194"/>
            <a:ext cx="7211668" cy="4060135"/>
          </a:xfrm>
          <a:prstGeom prst="rect">
            <a:avLst/>
          </a:prstGeom>
        </p:spPr>
      </p:pic>
    </p:spTree>
    <p:extLst>
      <p:ext uri="{BB962C8B-B14F-4D97-AF65-F5344CB8AC3E}">
        <p14:creationId xmlns:p14="http://schemas.microsoft.com/office/powerpoint/2010/main" val="180859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4: Reflected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721178" y="836936"/>
            <a:ext cx="76993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Chú ý trên thanh URL, phần </a:t>
            </a:r>
            <a:r>
              <a:rPr lang="vi" sz="1600" err="1"/>
              <a:t>id</a:t>
            </a:r>
            <a:r>
              <a:rPr lang="vi" sz="1600"/>
              <a:t> tham số sẽ điều hướng tới mã </a:t>
            </a:r>
            <a:r>
              <a:rPr lang="vi" sz="1600" err="1"/>
              <a:t>order</a:t>
            </a:r>
            <a:r>
              <a:rPr lang="vi" sz="1600"/>
              <a:t> tương ứng.</a:t>
            </a:r>
            <a:endParaRPr lang="vi-VN"/>
          </a:p>
        </p:txBody>
      </p:sp>
      <p:pic>
        <p:nvPicPr>
          <p:cNvPr id="2" name="Hình ảnh 1" descr="Ảnh có chứa văn bản, ảnh chụp màn hình, Phông chữ&#10;&#10;Mô tả được tự động tạo">
            <a:extLst>
              <a:ext uri="{FF2B5EF4-FFF2-40B4-BE49-F238E27FC236}">
                <a16:creationId xmlns:a16="http://schemas.microsoft.com/office/drawing/2014/main" id="{1E3FE1F3-0BE0-596A-D8B4-A59230B94580}"/>
              </a:ext>
            </a:extLst>
          </p:cNvPr>
          <p:cNvPicPr>
            <a:picLocks noChangeAspect="1"/>
          </p:cNvPicPr>
          <p:nvPr/>
        </p:nvPicPr>
        <p:blipFill>
          <a:blip r:embed="rId3"/>
          <a:stretch>
            <a:fillRect/>
          </a:stretch>
        </p:blipFill>
        <p:spPr>
          <a:xfrm>
            <a:off x="104775" y="1547191"/>
            <a:ext cx="8934450" cy="1104900"/>
          </a:xfrm>
          <a:prstGeom prst="rect">
            <a:avLst/>
          </a:prstGeom>
        </p:spPr>
      </p:pic>
      <p:pic>
        <p:nvPicPr>
          <p:cNvPr id="6" name="Hình ảnh 5" descr="Ảnh có chứa văn bản, ảnh chụp màn hình, Phông chữ, hàng&#10;&#10;Mô tả được tự động tạo">
            <a:extLst>
              <a:ext uri="{FF2B5EF4-FFF2-40B4-BE49-F238E27FC236}">
                <a16:creationId xmlns:a16="http://schemas.microsoft.com/office/drawing/2014/main" id="{01AE71D2-D7EC-6808-1D0D-9D423986FBD3}"/>
              </a:ext>
            </a:extLst>
          </p:cNvPr>
          <p:cNvPicPr>
            <a:picLocks noChangeAspect="1"/>
          </p:cNvPicPr>
          <p:nvPr/>
        </p:nvPicPr>
        <p:blipFill>
          <a:blip r:embed="rId4"/>
          <a:stretch>
            <a:fillRect/>
          </a:stretch>
        </p:blipFill>
        <p:spPr>
          <a:xfrm>
            <a:off x="104775" y="2917342"/>
            <a:ext cx="8934450" cy="1114425"/>
          </a:xfrm>
          <a:prstGeom prst="rect">
            <a:avLst/>
          </a:prstGeom>
        </p:spPr>
      </p:pic>
    </p:spTree>
    <p:extLst>
      <p:ext uri="{BB962C8B-B14F-4D97-AF65-F5344CB8AC3E}">
        <p14:creationId xmlns:p14="http://schemas.microsoft.com/office/powerpoint/2010/main" val="2818090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4: Reflected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240787" y="538762"/>
            <a:ext cx="87429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Vậy ta thử thay đổi phần </a:t>
            </a:r>
            <a:r>
              <a:rPr lang="vi" sz="1600" err="1"/>
              <a:t>id</a:t>
            </a:r>
            <a:r>
              <a:rPr lang="vi" sz="1600"/>
              <a:t> này thành </a:t>
            </a:r>
            <a:r>
              <a:rPr lang="vi" sz="1600" err="1"/>
              <a:t>input</a:t>
            </a:r>
            <a:r>
              <a:rPr lang="vi" sz="1600"/>
              <a:t> bất kì để xem có thể bị lỗ hổng </a:t>
            </a:r>
            <a:r>
              <a:rPr lang="vi" sz="1600" err="1"/>
              <a:t>Reflected</a:t>
            </a:r>
            <a:r>
              <a:rPr lang="vi" sz="1600"/>
              <a:t> XSS không?</a:t>
            </a:r>
            <a:endParaRPr lang="vi-VN"/>
          </a:p>
          <a:p>
            <a:r>
              <a:rPr lang="vi" sz="1600"/>
              <a:t>Kết quả thử với </a:t>
            </a:r>
            <a:r>
              <a:rPr lang="vi" sz="1600" err="1"/>
              <a:t>input</a:t>
            </a:r>
            <a:r>
              <a:rPr lang="vi" sz="1600"/>
              <a:t> “</a:t>
            </a:r>
            <a:r>
              <a:rPr lang="vi" sz="1600" err="1"/>
              <a:t>xss</a:t>
            </a:r>
            <a:r>
              <a:rPr lang="vi" sz="1600"/>
              <a:t>” cho thấy kết quả vẫn hiển thị trên trình duyệt. Kết luận được đây là lỗ hổng </a:t>
            </a:r>
            <a:r>
              <a:rPr lang="vi" sz="1600" err="1"/>
              <a:t>Reflected</a:t>
            </a:r>
            <a:r>
              <a:rPr lang="vi" sz="1600"/>
              <a:t> XSS</a:t>
            </a:r>
            <a:endParaRPr lang="vi"/>
          </a:p>
          <a:p>
            <a:endParaRPr lang="vi" sz="1600"/>
          </a:p>
        </p:txBody>
      </p:sp>
      <p:pic>
        <p:nvPicPr>
          <p:cNvPr id="4" name="Hình ảnh 3" descr="Ảnh có chứa văn bản, ảnh chụp màn hình, phần mềm, Phần mềm đa phương tiện&#10;&#10;Mô tả được tự động tạo">
            <a:extLst>
              <a:ext uri="{FF2B5EF4-FFF2-40B4-BE49-F238E27FC236}">
                <a16:creationId xmlns:a16="http://schemas.microsoft.com/office/drawing/2014/main" id="{119F8A4A-02E4-649B-0A69-9B5E9C114F1F}"/>
              </a:ext>
            </a:extLst>
          </p:cNvPr>
          <p:cNvPicPr>
            <a:picLocks noChangeAspect="1"/>
          </p:cNvPicPr>
          <p:nvPr/>
        </p:nvPicPr>
        <p:blipFill>
          <a:blip r:embed="rId3"/>
          <a:stretch>
            <a:fillRect/>
          </a:stretch>
        </p:blipFill>
        <p:spPr>
          <a:xfrm>
            <a:off x="392936" y="1620867"/>
            <a:ext cx="8590833" cy="5029200"/>
          </a:xfrm>
          <a:prstGeom prst="rect">
            <a:avLst/>
          </a:prstGeom>
        </p:spPr>
      </p:pic>
    </p:spTree>
    <p:extLst>
      <p:ext uri="{BB962C8B-B14F-4D97-AF65-F5344CB8AC3E}">
        <p14:creationId xmlns:p14="http://schemas.microsoft.com/office/powerpoint/2010/main" val="2968147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dirty="0" err="1">
                <a:latin typeface="Nunito"/>
              </a:rPr>
              <a:t>KỊCH</a:t>
            </a:r>
            <a:r>
              <a:rPr lang="en-US" sz="2400" dirty="0">
                <a:latin typeface="Nunito"/>
              </a:rPr>
              <a:t> </a:t>
            </a:r>
            <a:r>
              <a:rPr lang="en-US" sz="2400" dirty="0" err="1">
                <a:latin typeface="Nunito"/>
              </a:rPr>
              <a:t>BẢN</a:t>
            </a:r>
            <a:r>
              <a:rPr lang="en-US" sz="2400" dirty="0">
                <a:latin typeface="Nunito"/>
              </a:rPr>
              <a:t> 4: Reflected </a:t>
            </a:r>
            <a:r>
              <a:rPr lang="en-US" sz="2400" dirty="0" err="1">
                <a:latin typeface="Nunito"/>
              </a:rPr>
              <a:t>XSS</a:t>
            </a:r>
            <a:r>
              <a:rPr lang="en-US" sz="2400" dirty="0">
                <a:latin typeface="Nunito"/>
              </a:rPr>
              <a:t> </a:t>
            </a:r>
            <a:r>
              <a:rPr lang="en-US" sz="2400" dirty="0" err="1">
                <a:latin typeface="Nunito"/>
              </a:rPr>
              <a:t>trên</a:t>
            </a:r>
            <a:r>
              <a:rPr lang="en-US" sz="2400" dirty="0">
                <a:latin typeface="Nunito"/>
              </a:rPr>
              <a:t> </a:t>
            </a:r>
            <a:r>
              <a:rPr lang="en-US" sz="2400" dirty="0" err="1">
                <a:latin typeface="Nunito"/>
              </a:rPr>
              <a:t>OWASP</a:t>
            </a:r>
            <a:r>
              <a:rPr lang="en-US" sz="2400" dirty="0">
                <a:latin typeface="Nunito"/>
              </a:rPr>
              <a:t>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240787" y="538762"/>
            <a:ext cx="87429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Sử dụng </a:t>
            </a:r>
            <a:r>
              <a:rPr lang="vi" sz="1600" err="1"/>
              <a:t>Selenium</a:t>
            </a:r>
            <a:r>
              <a:rPr lang="vi" sz="1600"/>
              <a:t> để tiến hành khai thác lỗ hổng.</a:t>
            </a:r>
            <a:endParaRPr lang="vi-VN"/>
          </a:p>
          <a:p>
            <a:r>
              <a:rPr lang="vi" sz="1600"/>
              <a:t>Khi đăng nhập lần đầu trên trình duyệt, ta sẽ nhận được một khung chào mừng. Hàm </a:t>
            </a:r>
            <a:r>
              <a:rPr lang="vi" sz="1600" err="1"/>
              <a:t>closing_welcome_button</a:t>
            </a:r>
            <a:r>
              <a:rPr lang="vi" sz="1600"/>
              <a:t>() sẽ giúp ta tắt khung này để dễ quan sát hơn.</a:t>
            </a:r>
            <a:endParaRPr lang="vi"/>
          </a:p>
          <a:p>
            <a:endParaRPr lang="vi" sz="1600"/>
          </a:p>
          <a:p>
            <a:endParaRPr lang="vi" sz="1600"/>
          </a:p>
        </p:txBody>
      </p:sp>
      <p:pic>
        <p:nvPicPr>
          <p:cNvPr id="2" name="Hình ảnh 1" descr="Ảnh có chứa văn bản, ảnh chụp màn hình, phần mềm, Phần mềm đa phương tiện&#10;&#10;Mô tả được tự động tạo">
            <a:extLst>
              <a:ext uri="{FF2B5EF4-FFF2-40B4-BE49-F238E27FC236}">
                <a16:creationId xmlns:a16="http://schemas.microsoft.com/office/drawing/2014/main" id="{9FC028D4-479D-134C-9F21-107A0A50ED3D}"/>
              </a:ext>
            </a:extLst>
          </p:cNvPr>
          <p:cNvPicPr>
            <a:picLocks noChangeAspect="1"/>
          </p:cNvPicPr>
          <p:nvPr/>
        </p:nvPicPr>
        <p:blipFill>
          <a:blip r:embed="rId3"/>
          <a:stretch>
            <a:fillRect/>
          </a:stretch>
        </p:blipFill>
        <p:spPr>
          <a:xfrm>
            <a:off x="145053" y="1437983"/>
            <a:ext cx="8934450" cy="4762500"/>
          </a:xfrm>
          <a:prstGeom prst="rect">
            <a:avLst/>
          </a:prstGeom>
        </p:spPr>
      </p:pic>
    </p:spTree>
    <p:extLst>
      <p:ext uri="{BB962C8B-B14F-4D97-AF65-F5344CB8AC3E}">
        <p14:creationId xmlns:p14="http://schemas.microsoft.com/office/powerpoint/2010/main" val="71109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75CC-7E06-45BE-3080-956121033F84}"/>
              </a:ext>
            </a:extLst>
          </p:cNvPr>
          <p:cNvSpPr>
            <a:spLocks noGrp="1"/>
          </p:cNvSpPr>
          <p:nvPr>
            <p:ph type="title"/>
          </p:nvPr>
        </p:nvSpPr>
        <p:spPr>
          <a:xfrm>
            <a:off x="304244" y="141455"/>
            <a:ext cx="8535511" cy="499110"/>
          </a:xfrm>
        </p:spPr>
        <p:txBody>
          <a:bodyPr/>
          <a:lstStyle/>
          <a:p>
            <a:r>
              <a:rPr lang="en-US" sz="2800">
                <a:latin typeface="Nunito" pitchFamily="2" charset="-93"/>
              </a:rPr>
              <a:t>01. </a:t>
            </a:r>
            <a:r>
              <a:rPr lang="en-US" sz="2800" err="1">
                <a:latin typeface="Nunito" pitchFamily="2" charset="-93"/>
              </a:rPr>
              <a:t>CÁC</a:t>
            </a:r>
            <a:r>
              <a:rPr lang="en-US" sz="2800">
                <a:latin typeface="Nunito" pitchFamily="2" charset="-93"/>
              </a:rPr>
              <a:t> THÀNH </a:t>
            </a:r>
            <a:r>
              <a:rPr lang="en-US" sz="2800" err="1">
                <a:latin typeface="Nunito" pitchFamily="2" charset="-93"/>
              </a:rPr>
              <a:t>PHẦN</a:t>
            </a:r>
            <a:r>
              <a:rPr lang="en-US" sz="2800">
                <a:latin typeface="Nunito" pitchFamily="2" charset="-93"/>
              </a:rPr>
              <a:t> </a:t>
            </a:r>
            <a:r>
              <a:rPr lang="en-US" sz="2800" err="1">
                <a:latin typeface="Nunito" pitchFamily="2" charset="-93"/>
              </a:rPr>
              <a:t>CHÍNH</a:t>
            </a:r>
            <a:r>
              <a:rPr lang="en-US" sz="2800">
                <a:latin typeface="Nunito" pitchFamily="2" charset="-93"/>
              </a:rPr>
              <a:t> </a:t>
            </a:r>
            <a:r>
              <a:rPr lang="en-US" sz="2800" err="1">
                <a:latin typeface="Nunito" pitchFamily="2" charset="-93"/>
              </a:rPr>
              <a:t>CỦA</a:t>
            </a:r>
            <a:r>
              <a:rPr lang="en-US" sz="2800">
                <a:latin typeface="Nunito" pitchFamily="2" charset="-93"/>
              </a:rPr>
              <a:t> SELENIUM</a:t>
            </a:r>
          </a:p>
        </p:txBody>
      </p:sp>
      <p:sp>
        <p:nvSpPr>
          <p:cNvPr id="6" name="TextBox 5">
            <a:extLst>
              <a:ext uri="{FF2B5EF4-FFF2-40B4-BE49-F238E27FC236}">
                <a16:creationId xmlns:a16="http://schemas.microsoft.com/office/drawing/2014/main" id="{EBC709CE-CC7D-EC65-45E9-F414B458ADEB}"/>
              </a:ext>
            </a:extLst>
          </p:cNvPr>
          <p:cNvSpPr txBox="1"/>
          <p:nvPr/>
        </p:nvSpPr>
        <p:spPr>
          <a:xfrm>
            <a:off x="111511" y="2735382"/>
            <a:ext cx="8920977" cy="2329484"/>
          </a:xfrm>
          <a:prstGeom prst="rect">
            <a:avLst/>
          </a:prstGeom>
          <a:noFill/>
        </p:spPr>
        <p:txBody>
          <a:bodyPr wrap="square" lIns="91440" tIns="45720" rIns="91440" bIns="45720" anchor="t">
            <a:spAutoFit/>
          </a:bodyPr>
          <a:lstStyle/>
          <a:p>
            <a:pPr marL="285750" indent="-285750">
              <a:lnSpc>
                <a:spcPct val="114000"/>
              </a:lnSpc>
              <a:buFont typeface="Arial" panose="020B0604020202020204" pitchFamily="34" charset="0"/>
              <a:buChar char="•"/>
            </a:pPr>
            <a:r>
              <a:rPr lang="vi-VN" sz="1600" b="0" i="0" u="none" strike="noStrike" dirty="0">
                <a:solidFill>
                  <a:srgbClr val="000000"/>
                </a:solidFill>
                <a:effectLst/>
                <a:latin typeface="Nunito"/>
              </a:rPr>
              <a:t>Selenium Webdriver: thành phần chính của Selenium, cung cấp API để tương tác với các phần tử trên trang web và điều khiển trình duyệt.</a:t>
            </a:r>
            <a:endParaRPr lang="en-US" sz="1600" b="0" i="0" u="none" strike="noStrike" dirty="0">
              <a:solidFill>
                <a:srgbClr val="000000"/>
              </a:solidFill>
              <a:effectLst/>
              <a:latin typeface="Nunito"/>
            </a:endParaRPr>
          </a:p>
          <a:p>
            <a:pPr marL="285750" indent="-285750" algn="just" rtl="0" fontAlgn="base">
              <a:lnSpc>
                <a:spcPct val="114000"/>
              </a:lnSpc>
              <a:spcBef>
                <a:spcPts val="0"/>
              </a:spcBef>
              <a:spcAft>
                <a:spcPts val="0"/>
              </a:spcAft>
              <a:buFont typeface="Arial" panose="020B0604020202020204" pitchFamily="34" charset="0"/>
              <a:buChar char="•"/>
            </a:pPr>
            <a:r>
              <a:rPr lang="vi-VN" sz="1600" b="0" i="0" u="none" strike="noStrike" dirty="0">
                <a:solidFill>
                  <a:srgbClr val="000000"/>
                </a:solidFill>
                <a:effectLst/>
                <a:latin typeface="Nunito"/>
              </a:rPr>
              <a:t>Selenium IDE: </a:t>
            </a:r>
            <a:r>
              <a:rPr lang="en-US" sz="1600" dirty="0" err="1">
                <a:latin typeface="Nunito"/>
              </a:rPr>
              <a:t>cung</a:t>
            </a:r>
            <a:r>
              <a:rPr lang="en-US" sz="1600" dirty="0">
                <a:latin typeface="Nunito"/>
              </a:rPr>
              <a:t> </a:t>
            </a:r>
            <a:r>
              <a:rPr lang="en-US" sz="1600" dirty="0" err="1">
                <a:latin typeface="Nunito"/>
              </a:rPr>
              <a:t>cấp</a:t>
            </a:r>
            <a:r>
              <a:rPr lang="en-US" sz="1600" dirty="0">
                <a:latin typeface="Nunito"/>
              </a:rPr>
              <a:t> </a:t>
            </a:r>
            <a:r>
              <a:rPr lang="vi-VN" sz="1600" b="0" i="0" u="none" strike="noStrike" dirty="0">
                <a:solidFill>
                  <a:srgbClr val="000000"/>
                </a:solidFill>
                <a:effectLst/>
                <a:latin typeface="Nunito"/>
              </a:rPr>
              <a:t>giao diện người dùng đơn giản để ghi </a:t>
            </a:r>
            <a:r>
              <a:rPr lang="en-US" sz="1600" b="0" i="0" u="none" strike="noStrike" dirty="0" err="1">
                <a:solidFill>
                  <a:srgbClr val="000000"/>
                </a:solidFill>
                <a:effectLst/>
                <a:latin typeface="Nunito"/>
              </a:rPr>
              <a:t>lại</a:t>
            </a:r>
            <a:r>
              <a:rPr lang="en-US" sz="1600" b="0" i="0" u="none" strike="noStrike" dirty="0">
                <a:solidFill>
                  <a:srgbClr val="000000"/>
                </a:solidFill>
                <a:effectLst/>
                <a:latin typeface="Nunito"/>
              </a:rPr>
              <a:t> </a:t>
            </a:r>
            <a:r>
              <a:rPr lang="vi-VN" sz="1600" b="0" i="0" u="none" strike="noStrike" dirty="0">
                <a:solidFill>
                  <a:srgbClr val="000000"/>
                </a:solidFill>
                <a:effectLst/>
                <a:latin typeface="Nunito"/>
              </a:rPr>
              <a:t>và tái chạy các hành động trên trình duyệt, cho phép ghi lại các hành động của </a:t>
            </a:r>
            <a:r>
              <a:rPr lang="en-US" sz="1600" b="0" i="0" u="none" strike="noStrike" dirty="0" err="1">
                <a:solidFill>
                  <a:srgbClr val="000000"/>
                </a:solidFill>
                <a:effectLst/>
                <a:latin typeface="Nunito"/>
              </a:rPr>
              <a:t>người</a:t>
            </a:r>
            <a:r>
              <a:rPr lang="en-US" sz="1600" b="0" i="0" u="none" strike="noStrike" dirty="0">
                <a:solidFill>
                  <a:srgbClr val="000000"/>
                </a:solidFill>
                <a:effectLst/>
                <a:latin typeface="Nunito"/>
              </a:rPr>
              <a:t> </a:t>
            </a:r>
            <a:r>
              <a:rPr lang="en-US" sz="1600" b="0" i="0" u="none" strike="noStrike" dirty="0" err="1">
                <a:solidFill>
                  <a:srgbClr val="000000"/>
                </a:solidFill>
                <a:effectLst/>
                <a:latin typeface="Nunito"/>
              </a:rPr>
              <a:t>dùng</a:t>
            </a:r>
            <a:r>
              <a:rPr lang="en-US" sz="1600" b="0" i="0" u="none" strike="noStrike" dirty="0">
                <a:solidFill>
                  <a:srgbClr val="000000"/>
                </a:solidFill>
                <a:effectLst/>
                <a:latin typeface="Nunito"/>
              </a:rPr>
              <a:t> </a:t>
            </a:r>
            <a:r>
              <a:rPr lang="vi-VN" sz="1600" b="0" i="0" u="none" strike="noStrike" dirty="0">
                <a:solidFill>
                  <a:srgbClr val="000000"/>
                </a:solidFill>
                <a:effectLst/>
                <a:latin typeface="Nunito"/>
              </a:rPr>
              <a:t>trên trình duyệt </a:t>
            </a:r>
            <a:r>
              <a:rPr lang="vi-VN" sz="1600" dirty="0">
                <a:latin typeface="Nunito"/>
              </a:rPr>
              <a:t>và</a:t>
            </a:r>
            <a:r>
              <a:rPr lang="vi-VN" sz="1600" b="0" i="0" u="none" strike="noStrike" dirty="0">
                <a:solidFill>
                  <a:srgbClr val="000000"/>
                </a:solidFill>
                <a:effectLst/>
                <a:latin typeface="Nunito"/>
              </a:rPr>
              <a:t> chuyển chúng thành kịch bản kiểm thử tự động.</a:t>
            </a:r>
          </a:p>
          <a:p>
            <a:pPr marL="285750" indent="-285750" fontAlgn="base">
              <a:lnSpc>
                <a:spcPct val="114000"/>
              </a:lnSpc>
              <a:buFont typeface="Arial" panose="020B0604020202020204" pitchFamily="34" charset="0"/>
              <a:buChar char="•"/>
            </a:pPr>
            <a:r>
              <a:rPr lang="vi-VN" sz="1600" b="0" i="0" u="none" strike="noStrike" dirty="0">
                <a:solidFill>
                  <a:srgbClr val="000000"/>
                </a:solidFill>
                <a:effectLst/>
                <a:latin typeface="Nunito"/>
              </a:rPr>
              <a:t>Selenium Grid: công cụ </a:t>
            </a:r>
            <a:r>
              <a:rPr lang="en-US" sz="1600" dirty="0" err="1">
                <a:latin typeface="Nunito"/>
              </a:rPr>
              <a:t>giúp</a:t>
            </a:r>
            <a:r>
              <a:rPr lang="en-US" sz="1600" dirty="0">
                <a:latin typeface="Nunito"/>
              </a:rPr>
              <a:t> </a:t>
            </a:r>
            <a:r>
              <a:rPr lang="en-US" sz="1600" dirty="0" err="1">
                <a:latin typeface="Nunito"/>
              </a:rPr>
              <a:t>người</a:t>
            </a:r>
            <a:r>
              <a:rPr lang="en-US" sz="1600" dirty="0">
                <a:latin typeface="Nunito"/>
              </a:rPr>
              <a:t> </a:t>
            </a:r>
            <a:r>
              <a:rPr lang="en-US" sz="1600" dirty="0" err="1">
                <a:latin typeface="Nunito"/>
              </a:rPr>
              <a:t>dùng</a:t>
            </a:r>
            <a:r>
              <a:rPr lang="en-US" sz="1600" dirty="0">
                <a:latin typeface="Nunito"/>
              </a:rPr>
              <a:t> </a:t>
            </a:r>
            <a:r>
              <a:rPr lang="vi-VN" sz="1600" b="0" i="0" u="none" strike="noStrike" dirty="0">
                <a:solidFill>
                  <a:srgbClr val="000000"/>
                </a:solidFill>
                <a:effectLst/>
                <a:latin typeface="Nunito"/>
              </a:rPr>
              <a:t>chạy các kịch bản kiểm thử </a:t>
            </a:r>
            <a:r>
              <a:rPr lang="en-US" sz="1600" dirty="0" err="1">
                <a:latin typeface="Nunito"/>
              </a:rPr>
              <a:t>đồng</a:t>
            </a:r>
            <a:r>
              <a:rPr lang="en-US" sz="1600" dirty="0">
                <a:latin typeface="Nunito"/>
              </a:rPr>
              <a:t> </a:t>
            </a:r>
            <a:r>
              <a:rPr lang="en-US" sz="1600" dirty="0" err="1">
                <a:latin typeface="Nunito"/>
              </a:rPr>
              <a:t>thời</a:t>
            </a:r>
            <a:r>
              <a:rPr lang="en-US" sz="1600" dirty="0">
                <a:latin typeface="Nunito"/>
              </a:rPr>
              <a:t> </a:t>
            </a:r>
            <a:r>
              <a:rPr lang="vi-VN" sz="1600" b="0" i="0" u="none" strike="noStrike" dirty="0">
                <a:solidFill>
                  <a:srgbClr val="000000"/>
                </a:solidFill>
                <a:effectLst/>
                <a:latin typeface="Nunito"/>
              </a:rPr>
              <a:t>trên nhiều trình duyệt</a:t>
            </a:r>
            <a:r>
              <a:rPr lang="en-US" sz="1600" b="0" i="0" u="none" strike="noStrike" dirty="0">
                <a:solidFill>
                  <a:srgbClr val="000000"/>
                </a:solidFill>
                <a:effectLst/>
                <a:latin typeface="Nunito"/>
              </a:rPr>
              <a:t> </a:t>
            </a:r>
            <a:r>
              <a:rPr lang="en-US" sz="1600" b="0" i="0" u="none" strike="noStrike" dirty="0" err="1">
                <a:solidFill>
                  <a:srgbClr val="000000"/>
                </a:solidFill>
                <a:effectLst/>
                <a:latin typeface="Nunito"/>
              </a:rPr>
              <a:t>và</a:t>
            </a:r>
            <a:r>
              <a:rPr lang="en-US" sz="1600" b="0" i="0" u="none" strike="noStrike" dirty="0">
                <a:solidFill>
                  <a:srgbClr val="000000"/>
                </a:solidFill>
                <a:effectLst/>
                <a:latin typeface="Nunito"/>
              </a:rPr>
              <a:t> </a:t>
            </a:r>
            <a:r>
              <a:rPr lang="en-US" sz="1600" b="0" i="0" u="none" strike="noStrike" dirty="0" err="1">
                <a:solidFill>
                  <a:srgbClr val="000000"/>
                </a:solidFill>
                <a:effectLst/>
                <a:latin typeface="Nunito"/>
              </a:rPr>
              <a:t>các</a:t>
            </a:r>
            <a:r>
              <a:rPr lang="en-US" sz="1600" b="0" i="0" u="none" strike="noStrike" dirty="0">
                <a:solidFill>
                  <a:srgbClr val="000000"/>
                </a:solidFill>
                <a:effectLst/>
                <a:latin typeface="Nunito"/>
              </a:rPr>
              <a:t> </a:t>
            </a:r>
            <a:r>
              <a:rPr lang="en-US" sz="1600" b="0" i="0" u="none" strike="noStrike" dirty="0" err="1">
                <a:solidFill>
                  <a:srgbClr val="000000"/>
                </a:solidFill>
                <a:effectLst/>
                <a:latin typeface="Nunito"/>
              </a:rPr>
              <a:t>nền</a:t>
            </a:r>
            <a:r>
              <a:rPr lang="en-US" sz="1600" b="0" i="0" u="none" strike="noStrike" dirty="0">
                <a:solidFill>
                  <a:srgbClr val="000000"/>
                </a:solidFill>
                <a:effectLst/>
                <a:latin typeface="Nunito"/>
              </a:rPr>
              <a:t> </a:t>
            </a:r>
            <a:r>
              <a:rPr lang="en-US" sz="1600" b="0" i="0" u="none" strike="noStrike" dirty="0" err="1">
                <a:solidFill>
                  <a:srgbClr val="000000"/>
                </a:solidFill>
                <a:effectLst/>
                <a:latin typeface="Nunito"/>
              </a:rPr>
              <a:t>tảng</a:t>
            </a:r>
            <a:r>
              <a:rPr lang="en-US" sz="1600" dirty="0">
                <a:latin typeface="Nunito"/>
              </a:rPr>
              <a:t>.</a:t>
            </a:r>
            <a:endParaRPr lang="en-US" sz="1600" b="0" i="0" u="none" strike="noStrike" dirty="0">
              <a:solidFill>
                <a:srgbClr val="000000"/>
              </a:solidFill>
              <a:effectLst/>
              <a:latin typeface="Nunito" pitchFamily="2" charset="-93"/>
            </a:endParaRPr>
          </a:p>
          <a:p>
            <a:pPr marL="285750" indent="-285750" fontAlgn="base">
              <a:lnSpc>
                <a:spcPct val="114000"/>
              </a:lnSpc>
              <a:buFont typeface="Arial" panose="020B0604020202020204" pitchFamily="34" charset="0"/>
              <a:buChar char="•"/>
            </a:pPr>
            <a:r>
              <a:rPr lang="vi-VN" sz="1600" b="0" i="0" u="none" strike="noStrike" dirty="0">
                <a:solidFill>
                  <a:srgbClr val="000000"/>
                </a:solidFill>
                <a:effectLst/>
                <a:latin typeface="Nunito"/>
              </a:rPr>
              <a:t>Selenium </a:t>
            </a:r>
            <a:r>
              <a:rPr lang="vi-VN" sz="1600" dirty="0">
                <a:latin typeface="Nunito"/>
              </a:rPr>
              <a:t>Remote Control (RC) sau này kết hợp với Selenium Webdriver thành Selenium 2.</a:t>
            </a:r>
            <a:endParaRPr lang="vi-VN" sz="1600" b="0" i="0" u="none" strike="noStrike" dirty="0">
              <a:solidFill>
                <a:srgbClr val="000000"/>
              </a:solidFill>
              <a:effectLst/>
              <a:latin typeface="Nunito"/>
            </a:endParaRPr>
          </a:p>
        </p:txBody>
      </p:sp>
      <p:pic>
        <p:nvPicPr>
          <p:cNvPr id="3" name="Hình ảnh 2" descr="Ảnh có chứa văn bản, ảnh chụp màn hình, Phông chữ, biểu đồ&#10;&#10;Mô tả được tự động tạo">
            <a:extLst>
              <a:ext uri="{FF2B5EF4-FFF2-40B4-BE49-F238E27FC236}">
                <a16:creationId xmlns:a16="http://schemas.microsoft.com/office/drawing/2014/main" id="{0F486B0F-A1F5-823C-C881-74FE2D8CD166}"/>
              </a:ext>
            </a:extLst>
          </p:cNvPr>
          <p:cNvPicPr>
            <a:picLocks noChangeAspect="1"/>
          </p:cNvPicPr>
          <p:nvPr/>
        </p:nvPicPr>
        <p:blipFill>
          <a:blip r:embed="rId2"/>
          <a:stretch>
            <a:fillRect/>
          </a:stretch>
        </p:blipFill>
        <p:spPr>
          <a:xfrm>
            <a:off x="2576146" y="654129"/>
            <a:ext cx="3991708" cy="2147118"/>
          </a:xfrm>
          <a:prstGeom prst="rect">
            <a:avLst/>
          </a:prstGeom>
        </p:spPr>
      </p:pic>
    </p:spTree>
    <p:extLst>
      <p:ext uri="{BB962C8B-B14F-4D97-AF65-F5344CB8AC3E}">
        <p14:creationId xmlns:p14="http://schemas.microsoft.com/office/powerpoint/2010/main" val="30213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4: Reflected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240787" y="538762"/>
            <a:ext cx="87429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Sử dụng SQL </a:t>
            </a:r>
            <a:r>
              <a:rPr lang="vi" sz="1600" err="1"/>
              <a:t>Injection</a:t>
            </a:r>
            <a:r>
              <a:rPr lang="vi" sz="1600"/>
              <a:t> để đăng nhập với tài khoản </a:t>
            </a:r>
            <a:r>
              <a:rPr lang="vi" sz="1600" err="1"/>
              <a:t>admin</a:t>
            </a:r>
            <a:r>
              <a:rPr lang="vi" sz="1600"/>
              <a:t> với hàm </a:t>
            </a:r>
            <a:r>
              <a:rPr lang="vi" sz="1600" err="1"/>
              <a:t>login_as_admin</a:t>
            </a:r>
            <a:r>
              <a:rPr lang="vi" sz="1600"/>
              <a:t>(). Sau đó chuyển qua tới trang </a:t>
            </a:r>
            <a:r>
              <a:rPr lang="vi" sz="1600" err="1"/>
              <a:t>track-result</a:t>
            </a:r>
            <a:r>
              <a:rPr lang="vi" sz="1600"/>
              <a:t> và tiến hành thêm </a:t>
            </a:r>
            <a:r>
              <a:rPr lang="vi" sz="1600" err="1"/>
              <a:t>payload</a:t>
            </a:r>
            <a:r>
              <a:rPr lang="vi" sz="1600"/>
              <a:t> tấn công như kịch bản DOM XSS. Cụ thể </a:t>
            </a:r>
            <a:r>
              <a:rPr lang="vi" sz="1600" err="1"/>
              <a:t>payload</a:t>
            </a:r>
            <a:r>
              <a:rPr lang="vi" sz="1600"/>
              <a:t> tấn công là:</a:t>
            </a:r>
            <a:endParaRPr lang="vi-VN"/>
          </a:p>
          <a:p>
            <a:r>
              <a:rPr lang="vi" sz="1600" err="1"/>
              <a:t>track-result?id</a:t>
            </a:r>
            <a:r>
              <a:rPr lang="vi" sz="1600"/>
              <a:t>=&lt;iframe%20src%3D"javascript:alert(%60xss%60)"&gt;</a:t>
            </a:r>
            <a:endParaRPr lang="vi"/>
          </a:p>
          <a:p>
            <a:endParaRPr lang="vi" sz="1600"/>
          </a:p>
        </p:txBody>
      </p:sp>
      <p:pic>
        <p:nvPicPr>
          <p:cNvPr id="4" name="Hình ảnh 3" descr="Ảnh có chứa văn bản, ảnh chụp màn hình, phần mềm&#10;&#10;Mô tả được tự động tạo">
            <a:extLst>
              <a:ext uri="{FF2B5EF4-FFF2-40B4-BE49-F238E27FC236}">
                <a16:creationId xmlns:a16="http://schemas.microsoft.com/office/drawing/2014/main" id="{1132D6F6-88F1-E3B8-02AF-5D877BE8A769}"/>
              </a:ext>
            </a:extLst>
          </p:cNvPr>
          <p:cNvPicPr>
            <a:picLocks noChangeAspect="1"/>
          </p:cNvPicPr>
          <p:nvPr/>
        </p:nvPicPr>
        <p:blipFill>
          <a:blip r:embed="rId3"/>
          <a:stretch>
            <a:fillRect/>
          </a:stretch>
        </p:blipFill>
        <p:spPr>
          <a:xfrm>
            <a:off x="1721453" y="1689652"/>
            <a:ext cx="5899875" cy="3528392"/>
          </a:xfrm>
          <a:prstGeom prst="rect">
            <a:avLst/>
          </a:prstGeom>
        </p:spPr>
      </p:pic>
    </p:spTree>
    <p:extLst>
      <p:ext uri="{BB962C8B-B14F-4D97-AF65-F5344CB8AC3E}">
        <p14:creationId xmlns:p14="http://schemas.microsoft.com/office/powerpoint/2010/main" val="98964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4: Reflected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240787" y="538762"/>
            <a:ext cx="87429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Sử dụng SQL </a:t>
            </a:r>
            <a:r>
              <a:rPr lang="vi" sz="1600" err="1"/>
              <a:t>Injection</a:t>
            </a:r>
            <a:r>
              <a:rPr lang="vi" sz="1600"/>
              <a:t> để đăng nhập với tài khoản </a:t>
            </a:r>
            <a:r>
              <a:rPr lang="vi" sz="1600" err="1"/>
              <a:t>admin</a:t>
            </a:r>
            <a:r>
              <a:rPr lang="vi" sz="1600"/>
              <a:t> với hàm </a:t>
            </a:r>
            <a:r>
              <a:rPr lang="vi" sz="1600" err="1"/>
              <a:t>login_as_admin</a:t>
            </a:r>
            <a:r>
              <a:rPr lang="vi" sz="1600"/>
              <a:t>(). Sau đó chuyển qua tới trang </a:t>
            </a:r>
            <a:r>
              <a:rPr lang="vi" sz="1600" err="1"/>
              <a:t>track-result</a:t>
            </a:r>
            <a:r>
              <a:rPr lang="vi" sz="1600"/>
              <a:t> và tiến hành thêm </a:t>
            </a:r>
            <a:r>
              <a:rPr lang="vi" sz="1600" err="1"/>
              <a:t>payload</a:t>
            </a:r>
            <a:r>
              <a:rPr lang="vi" sz="1600"/>
              <a:t> tấn công như kịch bản DOM XSS. Cụ thể </a:t>
            </a:r>
            <a:r>
              <a:rPr lang="vi" sz="1600" err="1"/>
              <a:t>payload</a:t>
            </a:r>
            <a:r>
              <a:rPr lang="vi" sz="1600"/>
              <a:t> tấn công là:</a:t>
            </a:r>
            <a:endParaRPr lang="vi-VN"/>
          </a:p>
          <a:p>
            <a:r>
              <a:rPr lang="vi" sz="1600" err="1"/>
              <a:t>track-result?id</a:t>
            </a:r>
            <a:r>
              <a:rPr lang="vi" sz="1600"/>
              <a:t>=&lt;iframe%20src%3D"javascript:alert(%60xss%60)"&gt;</a:t>
            </a:r>
            <a:endParaRPr lang="vi"/>
          </a:p>
          <a:p>
            <a:endParaRPr lang="vi" sz="1600"/>
          </a:p>
        </p:txBody>
      </p:sp>
      <p:pic>
        <p:nvPicPr>
          <p:cNvPr id="2" name="Hình ảnh 1" descr="Ảnh có chứa văn bản, ảnh chụp màn hình, màn hình, phần mềm&#10;&#10;Mô tả được tự động tạo">
            <a:extLst>
              <a:ext uri="{FF2B5EF4-FFF2-40B4-BE49-F238E27FC236}">
                <a16:creationId xmlns:a16="http://schemas.microsoft.com/office/drawing/2014/main" id="{8AD5D297-3300-3A98-5428-023437BB465E}"/>
              </a:ext>
            </a:extLst>
          </p:cNvPr>
          <p:cNvPicPr>
            <a:picLocks noChangeAspect="1"/>
          </p:cNvPicPr>
          <p:nvPr/>
        </p:nvPicPr>
        <p:blipFill>
          <a:blip r:embed="rId3"/>
          <a:stretch>
            <a:fillRect/>
          </a:stretch>
        </p:blipFill>
        <p:spPr>
          <a:xfrm>
            <a:off x="104775" y="1715536"/>
            <a:ext cx="8934450" cy="2905125"/>
          </a:xfrm>
          <a:prstGeom prst="rect">
            <a:avLst/>
          </a:prstGeom>
        </p:spPr>
      </p:pic>
    </p:spTree>
    <p:extLst>
      <p:ext uri="{BB962C8B-B14F-4D97-AF65-F5344CB8AC3E}">
        <p14:creationId xmlns:p14="http://schemas.microsoft.com/office/powerpoint/2010/main" val="46345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4: Reflected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199374" y="629871"/>
            <a:ext cx="87429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t>Thực thi chương trình trên. </a:t>
            </a:r>
            <a:r>
              <a:rPr lang="vi" sz="1600" err="1"/>
              <a:t>Chrome</a:t>
            </a:r>
            <a:r>
              <a:rPr lang="vi" sz="1600"/>
              <a:t> </a:t>
            </a:r>
            <a:r>
              <a:rPr lang="vi" sz="1600" err="1"/>
              <a:t>webdriver</a:t>
            </a:r>
            <a:r>
              <a:rPr lang="vi" sz="1600"/>
              <a:t> sẽ được mở ra và tiến hành truy cập tới URL có chứa </a:t>
            </a:r>
            <a:r>
              <a:rPr lang="vi" sz="1600" err="1"/>
              <a:t>payload</a:t>
            </a:r>
            <a:r>
              <a:rPr lang="vi" sz="1600"/>
              <a:t> tấn công ở trên.</a:t>
            </a:r>
            <a:endParaRPr lang="vi-VN"/>
          </a:p>
          <a:p>
            <a:endParaRPr lang="vi" sz="1600"/>
          </a:p>
        </p:txBody>
      </p:sp>
      <p:pic>
        <p:nvPicPr>
          <p:cNvPr id="4" name="Hình ảnh 3" descr="Ảnh có chứa văn bản, ảnh chụp màn hình, phần mềm, Phần mềm đa phương tiện&#10;&#10;Mô tả được tự động tạo">
            <a:extLst>
              <a:ext uri="{FF2B5EF4-FFF2-40B4-BE49-F238E27FC236}">
                <a16:creationId xmlns:a16="http://schemas.microsoft.com/office/drawing/2014/main" id="{F1FC7A73-1B6E-93C8-D9D3-33F6D8498777}"/>
              </a:ext>
            </a:extLst>
          </p:cNvPr>
          <p:cNvPicPr>
            <a:picLocks noChangeAspect="1"/>
          </p:cNvPicPr>
          <p:nvPr/>
        </p:nvPicPr>
        <p:blipFill>
          <a:blip r:embed="rId3"/>
          <a:stretch>
            <a:fillRect/>
          </a:stretch>
        </p:blipFill>
        <p:spPr>
          <a:xfrm>
            <a:off x="2113951" y="1283804"/>
            <a:ext cx="4916099" cy="3702327"/>
          </a:xfrm>
          <a:prstGeom prst="rect">
            <a:avLst/>
          </a:prstGeom>
        </p:spPr>
      </p:pic>
    </p:spTree>
    <p:extLst>
      <p:ext uri="{BB962C8B-B14F-4D97-AF65-F5344CB8AC3E}">
        <p14:creationId xmlns:p14="http://schemas.microsoft.com/office/powerpoint/2010/main" val="150196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5: Sever-side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199374" y="629871"/>
            <a:ext cx="874298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a:latin typeface="Nunito"/>
                <a:cs typeface="Times New Roman"/>
              </a:rPr>
              <a:t>Với kịch bản này, ta sẽ khai thác lỗ hổng liên quan tới mục </a:t>
            </a:r>
            <a:r>
              <a:rPr lang="vi" sz="1600" err="1">
                <a:latin typeface="Nunito"/>
                <a:cs typeface="Times New Roman"/>
              </a:rPr>
              <a:t>Customer</a:t>
            </a:r>
            <a:r>
              <a:rPr lang="vi" sz="1600">
                <a:latin typeface="Nunito"/>
                <a:cs typeface="Times New Roman"/>
              </a:rPr>
              <a:t> </a:t>
            </a:r>
            <a:r>
              <a:rPr lang="vi" sz="1600" err="1">
                <a:latin typeface="Nunito"/>
                <a:cs typeface="Times New Roman"/>
              </a:rPr>
              <a:t>Feedback</a:t>
            </a:r>
            <a:r>
              <a:rPr lang="vi" sz="1600">
                <a:latin typeface="Nunito"/>
                <a:cs typeface="Times New Roman"/>
              </a:rPr>
              <a:t>. </a:t>
            </a:r>
            <a:endParaRPr lang="vi-VN" sz="1600">
              <a:latin typeface="Nunito"/>
            </a:endParaRPr>
          </a:p>
          <a:p>
            <a:pPr algn="just"/>
            <a:r>
              <a:rPr lang="vi" sz="1600">
                <a:latin typeface="Nunito"/>
                <a:cs typeface="Times New Roman"/>
              </a:rPr>
              <a:t>Sau khi tìm hiểu, ta biết được rằng trang </a:t>
            </a:r>
            <a:r>
              <a:rPr lang="vi" sz="1600" err="1">
                <a:latin typeface="Nunito"/>
                <a:cs typeface="Times New Roman"/>
              </a:rPr>
              <a:t>web</a:t>
            </a:r>
            <a:r>
              <a:rPr lang="vi" sz="1600">
                <a:latin typeface="Nunito"/>
                <a:cs typeface="Times New Roman"/>
              </a:rPr>
              <a:t> có sử dụng 1 </a:t>
            </a:r>
            <a:r>
              <a:rPr lang="vi" sz="1600" err="1">
                <a:latin typeface="Nunito"/>
                <a:cs typeface="Times New Roman"/>
              </a:rPr>
              <a:t>sanitizer</a:t>
            </a:r>
            <a:r>
              <a:rPr lang="vi" sz="1600">
                <a:latin typeface="Nunito"/>
                <a:cs typeface="Times New Roman"/>
              </a:rPr>
              <a:t> tên là </a:t>
            </a:r>
            <a:r>
              <a:rPr lang="vi" sz="1600" err="1">
                <a:latin typeface="Nunito"/>
                <a:cs typeface="Times New Roman"/>
              </a:rPr>
              <a:t>sanitize-html</a:t>
            </a:r>
            <a:r>
              <a:rPr lang="vi" sz="1600">
                <a:latin typeface="Nunito"/>
                <a:cs typeface="Times New Roman"/>
              </a:rPr>
              <a:t> và </a:t>
            </a:r>
            <a:r>
              <a:rPr lang="vi" sz="1600" err="1">
                <a:latin typeface="Nunito"/>
                <a:cs typeface="Times New Roman"/>
              </a:rPr>
              <a:t>version</a:t>
            </a:r>
            <a:r>
              <a:rPr lang="vi" sz="1600">
                <a:latin typeface="Nunito"/>
                <a:cs typeface="Times New Roman"/>
              </a:rPr>
              <a:t> của nó là 1.4.2</a:t>
            </a:r>
            <a:endParaRPr lang="vi" sz="1600">
              <a:latin typeface="Nunito"/>
            </a:endParaRPr>
          </a:p>
          <a:p>
            <a:endParaRPr lang="vi" sz="1600">
              <a:latin typeface="Nunito"/>
            </a:endParaRPr>
          </a:p>
        </p:txBody>
      </p:sp>
      <p:pic>
        <p:nvPicPr>
          <p:cNvPr id="2" name="Hình ảnh 1" descr="Ảnh có chứa văn bản, ảnh chụp màn hình, phần mềm, Trang web&#10;&#10;Mô tả được tự động tạo">
            <a:extLst>
              <a:ext uri="{FF2B5EF4-FFF2-40B4-BE49-F238E27FC236}">
                <a16:creationId xmlns:a16="http://schemas.microsoft.com/office/drawing/2014/main" id="{8840A6A7-0094-2449-A2D8-CA80DAF4187F}"/>
              </a:ext>
            </a:extLst>
          </p:cNvPr>
          <p:cNvPicPr>
            <a:picLocks noChangeAspect="1"/>
          </p:cNvPicPr>
          <p:nvPr/>
        </p:nvPicPr>
        <p:blipFill>
          <a:blip r:embed="rId3"/>
          <a:stretch>
            <a:fillRect/>
          </a:stretch>
        </p:blipFill>
        <p:spPr>
          <a:xfrm>
            <a:off x="1502752" y="1500554"/>
            <a:ext cx="6340719" cy="3382108"/>
          </a:xfrm>
          <a:prstGeom prst="rect">
            <a:avLst/>
          </a:prstGeom>
        </p:spPr>
      </p:pic>
    </p:spTree>
    <p:extLst>
      <p:ext uri="{BB962C8B-B14F-4D97-AF65-F5344CB8AC3E}">
        <p14:creationId xmlns:p14="http://schemas.microsoft.com/office/powerpoint/2010/main" val="1978529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5: Sever-side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199374" y="1254125"/>
            <a:ext cx="87429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1600" err="1">
                <a:latin typeface="Nunito"/>
                <a:cs typeface="Times New Roman"/>
              </a:rPr>
              <a:t>Sanitize-html</a:t>
            </a:r>
            <a:r>
              <a:rPr lang="vi" sz="1600">
                <a:latin typeface="Nunito"/>
                <a:cs typeface="Times New Roman"/>
              </a:rPr>
              <a:t> </a:t>
            </a:r>
            <a:r>
              <a:rPr lang="vi" sz="1600" err="1">
                <a:latin typeface="Nunito"/>
                <a:cs typeface="Times New Roman"/>
              </a:rPr>
              <a:t>version</a:t>
            </a:r>
            <a:r>
              <a:rPr lang="vi" sz="1600">
                <a:latin typeface="Nunito"/>
                <a:cs typeface="Times New Roman"/>
              </a:rPr>
              <a:t> 1.4.2 sẽ </a:t>
            </a:r>
            <a:r>
              <a:rPr lang="vi" sz="1600" err="1">
                <a:latin typeface="Nunito"/>
                <a:cs typeface="Times New Roman"/>
              </a:rPr>
              <a:t>sanitize</a:t>
            </a:r>
            <a:r>
              <a:rPr lang="vi" sz="1600">
                <a:latin typeface="Nunito"/>
                <a:cs typeface="Times New Roman"/>
              </a:rPr>
              <a:t> cho phép phần thuộc tính </a:t>
            </a:r>
            <a:r>
              <a:rPr lang="vi" sz="1600" err="1">
                <a:latin typeface="Nunito"/>
                <a:cs typeface="Times New Roman"/>
              </a:rPr>
              <a:t>text</a:t>
            </a:r>
            <a:r>
              <a:rPr lang="vi" sz="1600">
                <a:latin typeface="Nunito"/>
                <a:cs typeface="Times New Roman"/>
              </a:rPr>
              <a:t> đi qua. Hay nói cách khác nếu ta chèn thêm một </a:t>
            </a:r>
            <a:r>
              <a:rPr lang="vi" sz="1600" err="1">
                <a:latin typeface="Nunito"/>
                <a:cs typeface="Times New Roman"/>
              </a:rPr>
              <a:t>tag</a:t>
            </a:r>
            <a:r>
              <a:rPr lang="vi" sz="1600">
                <a:latin typeface="Nunito"/>
                <a:cs typeface="Times New Roman"/>
              </a:rPr>
              <a:t> “giả” nữa bên trong </a:t>
            </a:r>
            <a:r>
              <a:rPr lang="vi" sz="1600" err="1">
                <a:latin typeface="Nunito"/>
                <a:cs typeface="Times New Roman"/>
              </a:rPr>
              <a:t>tag</a:t>
            </a:r>
            <a:r>
              <a:rPr lang="vi" sz="1600">
                <a:latin typeface="Nunito"/>
                <a:cs typeface="Times New Roman"/>
              </a:rPr>
              <a:t> ban đầu sẽ có thể vượt qua được </a:t>
            </a:r>
            <a:r>
              <a:rPr lang="vi" sz="1600" err="1">
                <a:latin typeface="Nunito"/>
                <a:cs typeface="Times New Roman"/>
              </a:rPr>
              <a:t>sanitizer</a:t>
            </a:r>
            <a:r>
              <a:rPr lang="vi" sz="1600">
                <a:latin typeface="Nunito"/>
                <a:cs typeface="Times New Roman"/>
              </a:rPr>
              <a:t> này. Vậy </a:t>
            </a:r>
            <a:r>
              <a:rPr lang="vi" sz="1600" err="1">
                <a:latin typeface="Nunito"/>
                <a:cs typeface="Times New Roman"/>
              </a:rPr>
              <a:t>payload</a:t>
            </a:r>
            <a:r>
              <a:rPr lang="vi" sz="1600">
                <a:latin typeface="Nunito"/>
                <a:cs typeface="Times New Roman"/>
              </a:rPr>
              <a:t> của ta có dạng:</a:t>
            </a:r>
            <a:endParaRPr lang="vi-VN" sz="1600">
              <a:latin typeface="Nunito"/>
            </a:endParaRPr>
          </a:p>
          <a:p>
            <a:pPr algn="ctr"/>
            <a:r>
              <a:rPr lang="vi" sz="1600">
                <a:latin typeface="Nunito"/>
                <a:cs typeface="Times New Roman"/>
              </a:rPr>
              <a:t>&lt;&lt;</a:t>
            </a:r>
            <a:r>
              <a:rPr lang="vi" sz="1600" err="1">
                <a:latin typeface="Nunito"/>
                <a:cs typeface="Times New Roman"/>
              </a:rPr>
              <a:t>script</a:t>
            </a:r>
            <a:r>
              <a:rPr lang="vi" sz="1600">
                <a:latin typeface="Nunito"/>
                <a:cs typeface="Times New Roman"/>
              </a:rPr>
              <a:t>&gt;</a:t>
            </a:r>
            <a:r>
              <a:rPr lang="vi" sz="1600" err="1">
                <a:latin typeface="Nunito"/>
                <a:cs typeface="Times New Roman"/>
              </a:rPr>
              <a:t>Foo</a:t>
            </a:r>
            <a:r>
              <a:rPr lang="vi" sz="1600">
                <a:latin typeface="Nunito"/>
                <a:cs typeface="Times New Roman"/>
              </a:rPr>
              <a:t>&lt;/</a:t>
            </a:r>
            <a:r>
              <a:rPr lang="vi" sz="1600" err="1">
                <a:latin typeface="Nunito"/>
                <a:cs typeface="Times New Roman"/>
              </a:rPr>
              <a:t>script</a:t>
            </a:r>
            <a:r>
              <a:rPr lang="vi" sz="1600">
                <a:latin typeface="Nunito"/>
                <a:cs typeface="Times New Roman"/>
              </a:rPr>
              <a:t>&gt;</a:t>
            </a:r>
            <a:r>
              <a:rPr lang="vi" sz="1600" err="1">
                <a:latin typeface="Nunito"/>
                <a:cs typeface="Times New Roman"/>
              </a:rPr>
              <a:t>iframe</a:t>
            </a:r>
            <a:r>
              <a:rPr lang="vi" sz="1600">
                <a:latin typeface="Nunito"/>
                <a:cs typeface="Times New Roman"/>
              </a:rPr>
              <a:t> </a:t>
            </a:r>
            <a:r>
              <a:rPr lang="vi" sz="1600" err="1">
                <a:latin typeface="Nunito"/>
                <a:cs typeface="Times New Roman"/>
              </a:rPr>
              <a:t>src</a:t>
            </a:r>
            <a:r>
              <a:rPr lang="vi" sz="1600">
                <a:latin typeface="Nunito"/>
                <a:cs typeface="Times New Roman"/>
              </a:rPr>
              <a:t>="</a:t>
            </a:r>
            <a:r>
              <a:rPr lang="vi" sz="1600" err="1">
                <a:latin typeface="Nunito"/>
                <a:cs typeface="Times New Roman"/>
              </a:rPr>
              <a:t>javascript:alert</a:t>
            </a:r>
            <a:r>
              <a:rPr lang="vi" sz="1600">
                <a:latin typeface="Nunito"/>
                <a:cs typeface="Times New Roman"/>
              </a:rPr>
              <a:t>(`</a:t>
            </a:r>
            <a:r>
              <a:rPr lang="vi" sz="1600" err="1">
                <a:latin typeface="Nunito"/>
                <a:cs typeface="Times New Roman"/>
              </a:rPr>
              <a:t>xss</a:t>
            </a:r>
            <a:r>
              <a:rPr lang="vi" sz="1600">
                <a:latin typeface="Nunito"/>
                <a:cs typeface="Times New Roman"/>
              </a:rPr>
              <a:t>`)</a:t>
            </a:r>
            <a:endParaRPr lang="vi" sz="1600">
              <a:latin typeface="Nunito"/>
            </a:endParaRPr>
          </a:p>
          <a:p>
            <a:endParaRPr lang="vi" sz="1600">
              <a:latin typeface="Nunito"/>
            </a:endParaRPr>
          </a:p>
        </p:txBody>
      </p:sp>
    </p:spTree>
    <p:extLst>
      <p:ext uri="{BB962C8B-B14F-4D97-AF65-F5344CB8AC3E}">
        <p14:creationId xmlns:p14="http://schemas.microsoft.com/office/powerpoint/2010/main" val="161760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5: Sever-side XSS </a:t>
            </a:r>
            <a:r>
              <a:rPr lang="en-US" sz="2400" err="1">
                <a:latin typeface="Nunito"/>
              </a:rPr>
              <a:t>trên</a:t>
            </a:r>
            <a:r>
              <a:rPr lang="en-US" sz="2400">
                <a:latin typeface="Nunito"/>
              </a:rPr>
              <a:t> OWASP Juice Shop</a:t>
            </a:r>
          </a:p>
        </p:txBody>
      </p:sp>
      <p:pic>
        <p:nvPicPr>
          <p:cNvPr id="2" name="Hình ảnh 1" descr="Ảnh có chứa văn bản, ảnh chụp màn hình, phần mềm&#10;&#10;Mô tả được tự động tạo">
            <a:extLst>
              <a:ext uri="{FF2B5EF4-FFF2-40B4-BE49-F238E27FC236}">
                <a16:creationId xmlns:a16="http://schemas.microsoft.com/office/drawing/2014/main" id="{01BAB938-0686-62FF-BA28-9A5BBBD29D77}"/>
              </a:ext>
            </a:extLst>
          </p:cNvPr>
          <p:cNvPicPr>
            <a:picLocks noChangeAspect="1"/>
          </p:cNvPicPr>
          <p:nvPr/>
        </p:nvPicPr>
        <p:blipFill>
          <a:blip r:embed="rId3"/>
          <a:stretch>
            <a:fillRect/>
          </a:stretch>
        </p:blipFill>
        <p:spPr>
          <a:xfrm>
            <a:off x="1161562" y="624254"/>
            <a:ext cx="6812085" cy="4088424"/>
          </a:xfrm>
          <a:prstGeom prst="rect">
            <a:avLst/>
          </a:prstGeom>
        </p:spPr>
      </p:pic>
    </p:spTree>
    <p:extLst>
      <p:ext uri="{BB962C8B-B14F-4D97-AF65-F5344CB8AC3E}">
        <p14:creationId xmlns:p14="http://schemas.microsoft.com/office/powerpoint/2010/main" val="382509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5: Sever-side XSS </a:t>
            </a:r>
            <a:r>
              <a:rPr lang="en-US" sz="2400" err="1">
                <a:latin typeface="Nunito"/>
              </a:rPr>
              <a:t>trên</a:t>
            </a:r>
            <a:r>
              <a:rPr lang="en-US" sz="2400">
                <a:latin typeface="Nunito"/>
              </a:rPr>
              <a:t> OWASP Juice Shop</a:t>
            </a:r>
          </a:p>
        </p:txBody>
      </p:sp>
      <p:pic>
        <p:nvPicPr>
          <p:cNvPr id="4" name="Hình ảnh 3" descr="Ảnh có chứa văn bản, ảnh chụp màn hình, Phông chữ&#10;&#10;Mô tả được tự động tạo">
            <a:extLst>
              <a:ext uri="{FF2B5EF4-FFF2-40B4-BE49-F238E27FC236}">
                <a16:creationId xmlns:a16="http://schemas.microsoft.com/office/drawing/2014/main" id="{FDC46114-919A-47DB-B83C-414FA7CB3C2B}"/>
              </a:ext>
            </a:extLst>
          </p:cNvPr>
          <p:cNvPicPr>
            <a:picLocks noChangeAspect="1"/>
          </p:cNvPicPr>
          <p:nvPr/>
        </p:nvPicPr>
        <p:blipFill>
          <a:blip r:embed="rId3"/>
          <a:stretch>
            <a:fillRect/>
          </a:stretch>
        </p:blipFill>
        <p:spPr>
          <a:xfrm>
            <a:off x="2189852" y="729761"/>
            <a:ext cx="4948933" cy="4018087"/>
          </a:xfrm>
          <a:prstGeom prst="rect">
            <a:avLst/>
          </a:prstGeom>
        </p:spPr>
      </p:pic>
    </p:spTree>
    <p:extLst>
      <p:ext uri="{BB962C8B-B14F-4D97-AF65-F5344CB8AC3E}">
        <p14:creationId xmlns:p14="http://schemas.microsoft.com/office/powerpoint/2010/main" val="217913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3" name="Title 2">
            <a:extLst>
              <a:ext uri="{FF2B5EF4-FFF2-40B4-BE49-F238E27FC236}">
                <a16:creationId xmlns:a16="http://schemas.microsoft.com/office/drawing/2014/main" id="{0CFCB6C4-3B3C-EFAA-3AC2-DF97B7BF92F7}"/>
              </a:ext>
            </a:extLst>
          </p:cNvPr>
          <p:cNvSpPr>
            <a:spLocks noGrp="1"/>
          </p:cNvSpPr>
          <p:nvPr>
            <p:ph type="title"/>
          </p:nvPr>
        </p:nvSpPr>
        <p:spPr>
          <a:xfrm>
            <a:off x="-587" y="55742"/>
            <a:ext cx="9335673" cy="572700"/>
          </a:xfrm>
        </p:spPr>
        <p:txBody>
          <a:bodyPr/>
          <a:lstStyle/>
          <a:p>
            <a:r>
              <a:rPr lang="en-US" sz="2400">
                <a:latin typeface="Nunito"/>
              </a:rPr>
              <a:t>KỊCH BẢN 5: Sever-side XSS </a:t>
            </a:r>
            <a:r>
              <a:rPr lang="en-US" sz="2400" err="1">
                <a:latin typeface="Nunito"/>
              </a:rPr>
              <a:t>trên</a:t>
            </a:r>
            <a:r>
              <a:rPr lang="en-US" sz="2400">
                <a:latin typeface="Nunito"/>
              </a:rPr>
              <a:t> OWASP Juice Shop</a:t>
            </a:r>
          </a:p>
        </p:txBody>
      </p:sp>
      <p:sp>
        <p:nvSpPr>
          <p:cNvPr id="5" name="Hộp Văn bản 4">
            <a:extLst>
              <a:ext uri="{FF2B5EF4-FFF2-40B4-BE49-F238E27FC236}">
                <a16:creationId xmlns:a16="http://schemas.microsoft.com/office/drawing/2014/main" id="{0810CF67-5F82-2470-5F9C-59F6C8AA3407}"/>
              </a:ext>
            </a:extLst>
          </p:cNvPr>
          <p:cNvSpPr txBox="1"/>
          <p:nvPr/>
        </p:nvSpPr>
        <p:spPr>
          <a:xfrm>
            <a:off x="199374" y="1790456"/>
            <a:ext cx="307194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1600">
                <a:latin typeface="Nunito"/>
                <a:cs typeface="Times New Roman"/>
              </a:rPr>
              <a:t>Sau khi chọn và điền các trường thông tin đầy đủ, ta chuyển hướng </a:t>
            </a:r>
            <a:r>
              <a:rPr lang="vi" sz="1600" err="1">
                <a:latin typeface="Nunito"/>
                <a:cs typeface="Times New Roman"/>
              </a:rPr>
              <a:t>web</a:t>
            </a:r>
            <a:r>
              <a:rPr lang="vi" sz="1600">
                <a:latin typeface="Nunito"/>
                <a:cs typeface="Times New Roman"/>
              </a:rPr>
              <a:t> </a:t>
            </a:r>
            <a:r>
              <a:rPr lang="vi" sz="1600" err="1">
                <a:latin typeface="Nunito"/>
                <a:cs typeface="Times New Roman"/>
              </a:rPr>
              <a:t>driver</a:t>
            </a:r>
            <a:r>
              <a:rPr lang="vi" sz="1600">
                <a:latin typeface="Nunito"/>
                <a:cs typeface="Times New Roman"/>
              </a:rPr>
              <a:t> sang trang </a:t>
            </a:r>
            <a:r>
              <a:rPr lang="vi" sz="1600" err="1">
                <a:latin typeface="Nunito"/>
                <a:cs typeface="Times New Roman"/>
              </a:rPr>
              <a:t>About</a:t>
            </a:r>
            <a:r>
              <a:rPr lang="vi" sz="1600">
                <a:latin typeface="Nunito"/>
                <a:cs typeface="Times New Roman"/>
              </a:rPr>
              <a:t> </a:t>
            </a:r>
            <a:r>
              <a:rPr lang="vi" sz="1600" err="1">
                <a:latin typeface="Nunito"/>
                <a:cs typeface="Times New Roman"/>
              </a:rPr>
              <a:t>Us</a:t>
            </a:r>
            <a:r>
              <a:rPr lang="vi" sz="1600">
                <a:latin typeface="Nunito"/>
                <a:cs typeface="Times New Roman"/>
              </a:rPr>
              <a:t> và nhận được kết quả.</a:t>
            </a:r>
            <a:endParaRPr lang="vi-VN" sz="1600">
              <a:latin typeface="Nunito"/>
            </a:endParaRPr>
          </a:p>
          <a:p>
            <a:endParaRPr lang="vi" sz="1600">
              <a:latin typeface="Nunito"/>
            </a:endParaRPr>
          </a:p>
        </p:txBody>
      </p:sp>
      <p:pic>
        <p:nvPicPr>
          <p:cNvPr id="2" name="Hình ảnh 1" descr="Ảnh có chứa văn bản, đồ điện tử, ảnh chụp màn hình, phần mềm&#10;&#10;Mô tả được tự động tạo">
            <a:extLst>
              <a:ext uri="{FF2B5EF4-FFF2-40B4-BE49-F238E27FC236}">
                <a16:creationId xmlns:a16="http://schemas.microsoft.com/office/drawing/2014/main" id="{0BD1CD67-ECAF-0A29-9A1E-94116E1F92F3}"/>
              </a:ext>
            </a:extLst>
          </p:cNvPr>
          <p:cNvPicPr>
            <a:picLocks noChangeAspect="1"/>
          </p:cNvPicPr>
          <p:nvPr/>
        </p:nvPicPr>
        <p:blipFill>
          <a:blip r:embed="rId3"/>
          <a:stretch>
            <a:fillRect/>
          </a:stretch>
        </p:blipFill>
        <p:spPr>
          <a:xfrm>
            <a:off x="3263673" y="738554"/>
            <a:ext cx="5650001" cy="4211516"/>
          </a:xfrm>
          <a:prstGeom prst="rect">
            <a:avLst/>
          </a:prstGeom>
        </p:spPr>
      </p:pic>
    </p:spTree>
    <p:extLst>
      <p:ext uri="{BB962C8B-B14F-4D97-AF65-F5344CB8AC3E}">
        <p14:creationId xmlns:p14="http://schemas.microsoft.com/office/powerpoint/2010/main" val="2411776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sp>
        <p:nvSpPr>
          <p:cNvPr id="3" name="TextBox 2">
            <a:extLst>
              <a:ext uri="{FF2B5EF4-FFF2-40B4-BE49-F238E27FC236}">
                <a16:creationId xmlns:a16="http://schemas.microsoft.com/office/drawing/2014/main" id="{8DCA31B0-CA57-FACE-7F58-D93CC7B34E43}"/>
              </a:ext>
            </a:extLst>
          </p:cNvPr>
          <p:cNvSpPr txBox="1"/>
          <p:nvPr/>
        </p:nvSpPr>
        <p:spPr>
          <a:xfrm>
            <a:off x="445491" y="940650"/>
            <a:ext cx="8526965" cy="1200329"/>
          </a:xfrm>
          <a:prstGeom prst="rect">
            <a:avLst/>
          </a:prstGeom>
          <a:noFill/>
        </p:spPr>
        <p:txBody>
          <a:bodyPr wrap="square" rtlCol="0">
            <a:spAutoFit/>
          </a:bodyPr>
          <a:lstStyle/>
          <a:p>
            <a:pPr marL="285750" indent="-285750">
              <a:buFontTx/>
              <a:buChar char="-"/>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OWASP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Juice Shop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 chatbot,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tục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“coupon”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chatbot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code coupon.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“coupon”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input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code coupon.</a:t>
            </a:r>
            <a:endParaRPr lang="en-US" sz="1800" kern="100" dirty="0">
              <a:latin typeface="Aptos" panose="020B0004020202020204" pitchFamily="34" charset="0"/>
              <a:ea typeface="Times New Roman" panose="02020603050405020304" pitchFamily="18" charset="0"/>
              <a:cs typeface="Times New Roman" panose="02020603050405020304" pitchFamily="18" charset="0"/>
            </a:endParaRP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1F8C425-DEA6-EF72-48D5-494589459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441" y="1932129"/>
            <a:ext cx="6655117" cy="2589870"/>
          </a:xfrm>
          <a:prstGeom prst="rect">
            <a:avLst/>
          </a:prstGeom>
        </p:spPr>
      </p:pic>
    </p:spTree>
    <p:extLst>
      <p:ext uri="{BB962C8B-B14F-4D97-AF65-F5344CB8AC3E}">
        <p14:creationId xmlns:p14="http://schemas.microsoft.com/office/powerpoint/2010/main" val="270883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85462" y="117049"/>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pic>
        <p:nvPicPr>
          <p:cNvPr id="5" name="Picture 4">
            <a:extLst>
              <a:ext uri="{FF2B5EF4-FFF2-40B4-BE49-F238E27FC236}">
                <a16:creationId xmlns:a16="http://schemas.microsoft.com/office/drawing/2014/main" id="{DC71CB4F-EB5D-8FFF-D1FF-A13CD0E7E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949" y="646018"/>
            <a:ext cx="4728101" cy="4253029"/>
          </a:xfrm>
          <a:prstGeom prst="rect">
            <a:avLst/>
          </a:prstGeom>
        </p:spPr>
      </p:pic>
    </p:spTree>
    <p:extLst>
      <p:ext uri="{BB962C8B-B14F-4D97-AF65-F5344CB8AC3E}">
        <p14:creationId xmlns:p14="http://schemas.microsoft.com/office/powerpoint/2010/main" val="64963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75CC-7E06-45BE-3080-956121033F84}"/>
              </a:ext>
            </a:extLst>
          </p:cNvPr>
          <p:cNvSpPr>
            <a:spLocks noGrp="1"/>
          </p:cNvSpPr>
          <p:nvPr>
            <p:ph type="title"/>
          </p:nvPr>
        </p:nvSpPr>
        <p:spPr>
          <a:xfrm>
            <a:off x="304244" y="141455"/>
            <a:ext cx="8535511" cy="499110"/>
          </a:xfrm>
        </p:spPr>
        <p:txBody>
          <a:bodyPr/>
          <a:lstStyle/>
          <a:p>
            <a:r>
              <a:rPr lang="en-US" sz="2800" dirty="0">
                <a:latin typeface="Nunito"/>
              </a:rPr>
              <a:t>01. </a:t>
            </a:r>
            <a:r>
              <a:rPr lang="en-US" sz="2800" dirty="0" err="1">
                <a:latin typeface="Nunito"/>
              </a:rPr>
              <a:t>TÍNH</a:t>
            </a:r>
            <a:r>
              <a:rPr lang="en-US" sz="2800" dirty="0">
                <a:latin typeface="Nunito"/>
              </a:rPr>
              <a:t> </a:t>
            </a:r>
            <a:r>
              <a:rPr lang="en-US" sz="2800" dirty="0" err="1">
                <a:latin typeface="Nunito"/>
              </a:rPr>
              <a:t>NĂNG</a:t>
            </a:r>
            <a:r>
              <a:rPr lang="en-US" sz="2800" dirty="0">
                <a:latin typeface="Nunito"/>
              </a:rPr>
              <a:t> </a:t>
            </a:r>
            <a:r>
              <a:rPr lang="en-US" sz="2800" dirty="0" err="1">
                <a:latin typeface="Nunito"/>
              </a:rPr>
              <a:t>NỔI</a:t>
            </a:r>
            <a:r>
              <a:rPr lang="en-US" sz="2800" dirty="0">
                <a:latin typeface="Nunito"/>
              </a:rPr>
              <a:t> </a:t>
            </a:r>
            <a:r>
              <a:rPr lang="en-US" sz="2800" dirty="0" err="1">
                <a:latin typeface="Nunito"/>
              </a:rPr>
              <a:t>BẬT</a:t>
            </a:r>
            <a:r>
              <a:rPr lang="en-US" sz="2800" dirty="0">
                <a:latin typeface="Nunito"/>
              </a:rPr>
              <a:t> SELENIUM</a:t>
            </a:r>
          </a:p>
        </p:txBody>
      </p:sp>
      <p:sp>
        <p:nvSpPr>
          <p:cNvPr id="6" name="TextBox 5">
            <a:extLst>
              <a:ext uri="{FF2B5EF4-FFF2-40B4-BE49-F238E27FC236}">
                <a16:creationId xmlns:a16="http://schemas.microsoft.com/office/drawing/2014/main" id="{EBC709CE-CC7D-EC65-45E9-F414B458ADEB}"/>
              </a:ext>
            </a:extLst>
          </p:cNvPr>
          <p:cNvSpPr txBox="1"/>
          <p:nvPr/>
        </p:nvSpPr>
        <p:spPr>
          <a:xfrm>
            <a:off x="108794" y="1016793"/>
            <a:ext cx="8920977" cy="2610202"/>
          </a:xfrm>
          <a:prstGeom prst="rect">
            <a:avLst/>
          </a:prstGeom>
          <a:noFill/>
        </p:spPr>
        <p:txBody>
          <a:bodyPr wrap="square" lIns="91440" tIns="45720" rIns="91440" bIns="45720" anchor="t">
            <a:spAutoFit/>
          </a:bodyPr>
          <a:lstStyle/>
          <a:p>
            <a:pPr marL="285750" indent="-285750" algn="just">
              <a:lnSpc>
                <a:spcPct val="114000"/>
              </a:lnSpc>
              <a:buFont typeface="Arial" panose="020B0604020202020204" pitchFamily="34" charset="0"/>
              <a:buChar char="•"/>
            </a:pPr>
            <a:r>
              <a:rPr lang="vi-VN" sz="1600" err="1">
                <a:latin typeface="Nunito"/>
                <a:cs typeface="Times New Roman"/>
              </a:rPr>
              <a:t>Selenium</a:t>
            </a:r>
            <a:r>
              <a:rPr lang="vi-VN" sz="1600">
                <a:latin typeface="Nunito"/>
                <a:cs typeface="Times New Roman"/>
              </a:rPr>
              <a:t> là một công cụ kiểm thử tự động mạnh mẽ và linh hoạt có thể tích hợp </a:t>
            </a:r>
            <a:r>
              <a:rPr lang="vi-VN" sz="1600" b="0" i="0" u="none" strike="noStrike">
                <a:solidFill>
                  <a:srgbClr val="000000"/>
                </a:solidFill>
                <a:effectLst/>
                <a:latin typeface="Nunito"/>
                <a:cs typeface="Times New Roman"/>
              </a:rPr>
              <a:t>với </a:t>
            </a:r>
            <a:r>
              <a:rPr lang="vi-VN" sz="1600">
                <a:latin typeface="Nunito"/>
                <a:cs typeface="Times New Roman"/>
              </a:rPr>
              <a:t>nhiều ngôn ngữ lập </a:t>
            </a:r>
            <a:r>
              <a:rPr lang="vi-VN" sz="1600" b="0" i="0" u="none" strike="noStrike">
                <a:solidFill>
                  <a:srgbClr val="000000"/>
                </a:solidFill>
                <a:effectLst/>
                <a:latin typeface="Nunito"/>
                <a:cs typeface="Times New Roman"/>
              </a:rPr>
              <a:t>trình </a:t>
            </a:r>
            <a:r>
              <a:rPr lang="vi-VN" sz="1600">
                <a:latin typeface="Nunito"/>
                <a:cs typeface="Times New Roman"/>
              </a:rPr>
              <a:t>khác nhau như </a:t>
            </a:r>
            <a:r>
              <a:rPr lang="vi-VN" sz="1600" err="1">
                <a:latin typeface="Nunito"/>
                <a:cs typeface="Times New Roman"/>
              </a:rPr>
              <a:t>Java</a:t>
            </a:r>
            <a:r>
              <a:rPr lang="vi-VN" sz="1600" b="0" i="0" u="none" strike="noStrike">
                <a:solidFill>
                  <a:srgbClr val="000000"/>
                </a:solidFill>
                <a:effectLst/>
                <a:latin typeface="Nunito"/>
                <a:cs typeface="Times New Roman"/>
              </a:rPr>
              <a:t>, .</a:t>
            </a:r>
            <a:r>
              <a:rPr lang="vi-VN" sz="1600" err="1">
                <a:latin typeface="Nunito"/>
                <a:cs typeface="Times New Roman"/>
              </a:rPr>
              <a:t>Net</a:t>
            </a:r>
            <a:r>
              <a:rPr lang="vi-VN" sz="1600">
                <a:latin typeface="Nunito"/>
                <a:cs typeface="Times New Roman"/>
              </a:rPr>
              <a:t>, </a:t>
            </a:r>
            <a:r>
              <a:rPr lang="vi-VN" sz="1600" err="1">
                <a:latin typeface="Nunito"/>
                <a:cs typeface="Times New Roman"/>
              </a:rPr>
              <a:t>Ruby</a:t>
            </a:r>
            <a:r>
              <a:rPr lang="vi-VN" sz="1600">
                <a:latin typeface="Nunito"/>
                <a:cs typeface="Times New Roman"/>
              </a:rPr>
              <a:t>, </a:t>
            </a:r>
            <a:r>
              <a:rPr lang="vi-VN" sz="1600" err="1">
                <a:latin typeface="Nunito"/>
                <a:cs typeface="Times New Roman"/>
              </a:rPr>
              <a:t>Python</a:t>
            </a:r>
            <a:r>
              <a:rPr lang="vi-VN" sz="1600">
                <a:latin typeface="Nunito"/>
                <a:cs typeface="Times New Roman"/>
              </a:rPr>
              <a:t> </a:t>
            </a:r>
            <a:r>
              <a:rPr lang="vi-VN" sz="1600" b="0" i="0" u="none" strike="noStrike">
                <a:solidFill>
                  <a:srgbClr val="000000"/>
                </a:solidFill>
                <a:effectLst/>
                <a:latin typeface="Nunito"/>
                <a:cs typeface="Times New Roman"/>
              </a:rPr>
              <a:t>và </a:t>
            </a:r>
            <a:r>
              <a:rPr lang="vi-VN" sz="1600" err="1">
                <a:latin typeface="Nunito"/>
                <a:cs typeface="Times New Roman"/>
              </a:rPr>
              <a:t>Perl</a:t>
            </a:r>
            <a:endParaRPr lang="vi-VN" sz="1600">
              <a:latin typeface="Nunito"/>
              <a:cs typeface="Times New Roman"/>
            </a:endParaRPr>
          </a:p>
          <a:p>
            <a:pPr marL="285750" indent="-285750" algn="just">
              <a:lnSpc>
                <a:spcPct val="113999"/>
              </a:lnSpc>
              <a:buFont typeface="Arial" panose="020B0604020202020204" pitchFamily="34" charset="0"/>
              <a:buChar char="•"/>
            </a:pPr>
            <a:r>
              <a:rPr lang="vi-VN" sz="1600">
                <a:latin typeface="Nunito"/>
                <a:cs typeface="Times New Roman"/>
              </a:rPr>
              <a:t>Giả lập các thao tác của người dùng trên trang </a:t>
            </a:r>
            <a:r>
              <a:rPr lang="vi-VN" sz="1600" err="1">
                <a:latin typeface="Nunito"/>
                <a:cs typeface="Times New Roman"/>
              </a:rPr>
              <a:t>web</a:t>
            </a:r>
            <a:r>
              <a:rPr lang="vi-VN" sz="1600">
                <a:latin typeface="Nunito"/>
                <a:cs typeface="Times New Roman"/>
              </a:rPr>
              <a:t>.</a:t>
            </a:r>
          </a:p>
          <a:p>
            <a:pPr marL="285750" indent="-285750" algn="just">
              <a:lnSpc>
                <a:spcPct val="113999"/>
              </a:lnSpc>
              <a:buFont typeface="Arial" panose="020B0604020202020204" pitchFamily="34" charset="0"/>
              <a:buChar char="•"/>
            </a:pPr>
            <a:r>
              <a:rPr lang="vi-VN" sz="1600">
                <a:latin typeface="Nunito"/>
                <a:cs typeface="Times New Roman"/>
              </a:rPr>
              <a:t>Cung cấp các công cụ cho việc xác minh và so sánh thông tin trên trang </a:t>
            </a:r>
            <a:r>
              <a:rPr lang="vi-VN" sz="1600" err="1">
                <a:latin typeface="Nunito"/>
                <a:cs typeface="Times New Roman"/>
              </a:rPr>
              <a:t>web</a:t>
            </a:r>
            <a:r>
              <a:rPr lang="vi-VN" sz="1600">
                <a:latin typeface="Nunito"/>
                <a:cs typeface="Times New Roman"/>
              </a:rPr>
              <a:t>, giúp cho việc phát hiện lỗi và sự khác biệt một cách hiệu quả trong quá trình phát triển và triển khai ứng dụng </a:t>
            </a:r>
            <a:r>
              <a:rPr lang="vi-VN" sz="1600" err="1">
                <a:latin typeface="Nunito"/>
                <a:cs typeface="Times New Roman"/>
              </a:rPr>
              <a:t>web</a:t>
            </a:r>
            <a:r>
              <a:rPr lang="vi-VN" sz="1600">
                <a:latin typeface="Nunito"/>
                <a:cs typeface="Times New Roman"/>
              </a:rPr>
              <a:t>. </a:t>
            </a:r>
          </a:p>
          <a:p>
            <a:pPr marL="285750" indent="-285750" algn="just">
              <a:lnSpc>
                <a:spcPct val="113999"/>
              </a:lnSpc>
              <a:buFont typeface="Arial" panose="020B0604020202020204" pitchFamily="34" charset="0"/>
              <a:buChar char="•"/>
            </a:pPr>
            <a:r>
              <a:rPr lang="vi-VN" sz="1600">
                <a:latin typeface="Nunito"/>
                <a:cs typeface="Times New Roman"/>
              </a:rPr>
              <a:t>Cho phép người dùng tạo ra các bộ kiểm thử bao gồm nhiều trường hợp kiểm thử khác nhau, giúp tổ chức và quản lý quá trình kiểm thử một cách hiệu quả và linh hoạt.</a:t>
            </a:r>
          </a:p>
          <a:p>
            <a:pPr marL="285750" indent="-285750" algn="just">
              <a:lnSpc>
                <a:spcPct val="113999"/>
              </a:lnSpc>
              <a:buFont typeface="Arial" panose="020B0604020202020204" pitchFamily="34" charset="0"/>
              <a:buChar char="•"/>
            </a:pPr>
            <a:endParaRPr lang="vi-VN" sz="1600">
              <a:latin typeface="Nunito"/>
              <a:cs typeface="Times New Roman"/>
            </a:endParaRPr>
          </a:p>
        </p:txBody>
      </p:sp>
    </p:spTree>
    <p:extLst>
      <p:ext uri="{BB962C8B-B14F-4D97-AF65-F5344CB8AC3E}">
        <p14:creationId xmlns:p14="http://schemas.microsoft.com/office/powerpoint/2010/main" val="266165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33423" y="785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pic>
        <p:nvPicPr>
          <p:cNvPr id="5" name="Picture 4">
            <a:extLst>
              <a:ext uri="{FF2B5EF4-FFF2-40B4-BE49-F238E27FC236}">
                <a16:creationId xmlns:a16="http://schemas.microsoft.com/office/drawing/2014/main" id="{16A31D46-BEDC-EE72-6967-B50ED429D6C5}"/>
              </a:ext>
            </a:extLst>
          </p:cNvPr>
          <p:cNvPicPr>
            <a:picLocks noChangeAspect="1"/>
          </p:cNvPicPr>
          <p:nvPr/>
        </p:nvPicPr>
        <p:blipFill rotWithShape="1">
          <a:blip r:embed="rId2">
            <a:extLst>
              <a:ext uri="{28A0092B-C50C-407E-A947-70E740481C1C}">
                <a14:useLocalDpi xmlns:a14="http://schemas.microsoft.com/office/drawing/2010/main" val="0"/>
              </a:ext>
            </a:extLst>
          </a:blip>
          <a:srcRect t="42441"/>
          <a:stretch/>
        </p:blipFill>
        <p:spPr>
          <a:xfrm>
            <a:off x="1519005" y="651264"/>
            <a:ext cx="5803629" cy="2802058"/>
          </a:xfrm>
          <a:prstGeom prst="rect">
            <a:avLst/>
          </a:prstGeom>
        </p:spPr>
      </p:pic>
      <p:pic>
        <p:nvPicPr>
          <p:cNvPr id="6" name="Picture 5">
            <a:extLst>
              <a:ext uri="{FF2B5EF4-FFF2-40B4-BE49-F238E27FC236}">
                <a16:creationId xmlns:a16="http://schemas.microsoft.com/office/drawing/2014/main" id="{C03BDDCE-E1B7-FAF6-013F-ABC0F6D1C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005" y="3293920"/>
            <a:ext cx="3886200" cy="1600200"/>
          </a:xfrm>
          <a:prstGeom prst="rect">
            <a:avLst/>
          </a:prstGeom>
        </p:spPr>
      </p:pic>
    </p:spTree>
    <p:extLst>
      <p:ext uri="{BB962C8B-B14F-4D97-AF65-F5344CB8AC3E}">
        <p14:creationId xmlns:p14="http://schemas.microsoft.com/office/powerpoint/2010/main" val="4226295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430067" y="326078"/>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sp>
        <p:nvSpPr>
          <p:cNvPr id="3" name="TextBox 2">
            <a:extLst>
              <a:ext uri="{FF2B5EF4-FFF2-40B4-BE49-F238E27FC236}">
                <a16:creationId xmlns:a16="http://schemas.microsoft.com/office/drawing/2014/main" id="{5DCC28F7-30FE-FA70-EE4A-9B78E2B2AAE6}"/>
              </a:ext>
            </a:extLst>
          </p:cNvPr>
          <p:cNvSpPr txBox="1"/>
          <p:nvPr/>
        </p:nvSpPr>
        <p:spPr>
          <a:xfrm>
            <a:off x="490654" y="989494"/>
            <a:ext cx="8326244" cy="2584297"/>
          </a:xfrm>
          <a:prstGeom prst="rect">
            <a:avLst/>
          </a:prstGeom>
          <a:noFill/>
        </p:spPr>
        <p:txBody>
          <a:bodyPr wrap="square" rtlCol="0">
            <a:spAutoFit/>
          </a:bodyPr>
          <a:lstStyle/>
          <a:p>
            <a:pPr marL="285750" marR="0" indent="-285750">
              <a:lnSpc>
                <a:spcPct val="120000"/>
              </a:lnSpc>
              <a:spcBef>
                <a:spcPts val="800"/>
              </a:spcBef>
              <a:spcAft>
                <a:spcPts val="800"/>
              </a:spcAft>
              <a:buFont typeface="Wingdings" panose="05000000000000000000" pitchFamily="2" charset="2"/>
              <a:buChar char="q"/>
            </a:pP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khoản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admin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kịch</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SQL Injection. Sau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chat bot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“/chatbot”.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getCouponFromChatbot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tục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spamCoupon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20000"/>
              </a:lnSpc>
              <a:spcBef>
                <a:spcPts val="800"/>
              </a:spcBef>
              <a:spcAft>
                <a:spcPts val="800"/>
              </a:spcAft>
              <a:buFont typeface="Wingdings" panose="05000000000000000000" pitchFamily="2" charset="2"/>
              <a:buChar char="q"/>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spamCoupon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element “message-input”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element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nhắn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“coupon”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element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rồi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Enter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gn="just">
              <a:lnSpc>
                <a:spcPct val="120000"/>
              </a:lnSpc>
              <a:spcBef>
                <a:spcPts val="800"/>
              </a:spcBef>
              <a:spcAft>
                <a:spcPts val="800"/>
              </a:spcAft>
              <a:buFont typeface="Wingdings" panose="05000000000000000000" pitchFamily="2" charset="2"/>
              <a:buChar char="q"/>
            </a:pP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Chờ</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5s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phản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chatbot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checkIfCouponIsGiven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phản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chatbot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cụm</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Oooookay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if you promise to stop nagging me here”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phản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cuối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dừng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1328392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pic>
        <p:nvPicPr>
          <p:cNvPr id="4" name="Picture 3">
            <a:extLst>
              <a:ext uri="{FF2B5EF4-FFF2-40B4-BE49-F238E27FC236}">
                <a16:creationId xmlns:a16="http://schemas.microsoft.com/office/drawing/2014/main" id="{06B99D89-AAB5-39CE-A0D4-B89CDEFA4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98" y="764964"/>
            <a:ext cx="5857574" cy="3972265"/>
          </a:xfrm>
          <a:prstGeom prst="rect">
            <a:avLst/>
          </a:prstGeom>
        </p:spPr>
      </p:pic>
      <p:sp>
        <p:nvSpPr>
          <p:cNvPr id="3" name="TextBox 2">
            <a:extLst>
              <a:ext uri="{FF2B5EF4-FFF2-40B4-BE49-F238E27FC236}">
                <a16:creationId xmlns:a16="http://schemas.microsoft.com/office/drawing/2014/main" id="{9C2BECB0-4779-E393-E242-2FFE22E562AB}"/>
              </a:ext>
            </a:extLst>
          </p:cNvPr>
          <p:cNvSpPr txBox="1"/>
          <p:nvPr/>
        </p:nvSpPr>
        <p:spPr>
          <a:xfrm>
            <a:off x="6501159" y="2012432"/>
            <a:ext cx="2497874" cy="830997"/>
          </a:xfrm>
          <a:prstGeom prst="rect">
            <a:avLst/>
          </a:prstGeom>
          <a:noFill/>
        </p:spPr>
        <p:txBody>
          <a:bodyPr wrap="square" rtlCol="0">
            <a:spAutoFit/>
          </a:bodyPr>
          <a:lstStyle/>
          <a:p>
            <a:r>
              <a:rPr lang="en-US" sz="1600" b="1" dirty="0" err="1">
                <a:latin typeface="Nunito" pitchFamily="2" charset="-93"/>
              </a:rPr>
              <a:t>Kết</a:t>
            </a:r>
            <a:r>
              <a:rPr lang="en-US" sz="1600" b="1" dirty="0">
                <a:latin typeface="Nunito" pitchFamily="2" charset="-93"/>
              </a:rPr>
              <a:t> </a:t>
            </a:r>
            <a:r>
              <a:rPr lang="en-US" sz="1600" b="1" dirty="0" err="1">
                <a:latin typeface="Nunito" pitchFamily="2" charset="-93"/>
              </a:rPr>
              <a:t>quả</a:t>
            </a:r>
            <a:r>
              <a:rPr lang="en-US" sz="1600" b="1" dirty="0">
                <a:latin typeface="Nunito" pitchFamily="2" charset="-93"/>
              </a:rPr>
              <a:t> </a:t>
            </a:r>
            <a:r>
              <a:rPr lang="en-US" sz="1600" b="1" dirty="0" err="1">
                <a:latin typeface="Nunito" pitchFamily="2" charset="-93"/>
              </a:rPr>
              <a:t>thực</a:t>
            </a:r>
            <a:r>
              <a:rPr lang="en-US" sz="1600" b="1" dirty="0">
                <a:latin typeface="Nunito" pitchFamily="2" charset="-93"/>
              </a:rPr>
              <a:t> </a:t>
            </a:r>
            <a:r>
              <a:rPr lang="en-US" sz="1600" b="1" dirty="0" err="1">
                <a:latin typeface="Nunito" pitchFamily="2" charset="-93"/>
              </a:rPr>
              <a:t>thi</a:t>
            </a:r>
            <a:r>
              <a:rPr lang="en-US" sz="1600" b="1" dirty="0">
                <a:latin typeface="Nunito" pitchFamily="2" charset="-93"/>
              </a:rPr>
              <a:t> </a:t>
            </a:r>
            <a:br>
              <a:rPr lang="en-US" sz="1600" b="1" dirty="0">
                <a:latin typeface="Nunito" pitchFamily="2" charset="-93"/>
              </a:rPr>
            </a:br>
            <a:r>
              <a:rPr lang="en-US" sz="1600" b="1" dirty="0" err="1">
                <a:latin typeface="Nunito" pitchFamily="2" charset="-93"/>
              </a:rPr>
              <a:t>chương</a:t>
            </a:r>
            <a:r>
              <a:rPr lang="en-US" sz="1600" b="1" dirty="0">
                <a:latin typeface="Nunito" pitchFamily="2" charset="-93"/>
              </a:rPr>
              <a:t> </a:t>
            </a:r>
            <a:r>
              <a:rPr lang="en-US" sz="1600" b="1" dirty="0" err="1">
                <a:latin typeface="Nunito" pitchFamily="2" charset="-93"/>
              </a:rPr>
              <a:t>trình</a:t>
            </a:r>
            <a:r>
              <a:rPr lang="en-US" sz="1600" b="1" dirty="0">
                <a:latin typeface="Nunito" pitchFamily="2" charset="-93"/>
              </a:rPr>
              <a:t> </a:t>
            </a:r>
            <a:r>
              <a:rPr lang="en-US" sz="1600" b="1" dirty="0" err="1">
                <a:latin typeface="Nunito" pitchFamily="2" charset="-93"/>
              </a:rPr>
              <a:t>trên</a:t>
            </a:r>
            <a:r>
              <a:rPr lang="en-US" sz="1600" b="1" dirty="0">
                <a:latin typeface="Nunito" pitchFamily="2" charset="-93"/>
              </a:rPr>
              <a:t>, </a:t>
            </a:r>
            <a:r>
              <a:rPr lang="en-US" sz="1600" b="1" dirty="0" err="1">
                <a:latin typeface="Nunito" pitchFamily="2" charset="-93"/>
              </a:rPr>
              <a:t>lấy</a:t>
            </a:r>
            <a:r>
              <a:rPr lang="en-US" sz="1600" b="1" dirty="0">
                <a:latin typeface="Nunito" pitchFamily="2" charset="-93"/>
              </a:rPr>
              <a:t> coupon </a:t>
            </a:r>
            <a:r>
              <a:rPr lang="en-US" sz="1600" b="1" dirty="0" err="1">
                <a:latin typeface="Nunito" pitchFamily="2" charset="-93"/>
              </a:rPr>
              <a:t>thành</a:t>
            </a:r>
            <a:r>
              <a:rPr lang="en-US" sz="1600" b="1" dirty="0">
                <a:latin typeface="Nunito" pitchFamily="2" charset="-93"/>
              </a:rPr>
              <a:t> </a:t>
            </a:r>
            <a:r>
              <a:rPr lang="en-US" sz="1600" b="1" dirty="0" err="1">
                <a:latin typeface="Nunito" pitchFamily="2" charset="-93"/>
              </a:rPr>
              <a:t>công</a:t>
            </a:r>
            <a:endParaRPr lang="en-US" sz="1600" b="1" dirty="0">
              <a:latin typeface="Nunito" pitchFamily="2" charset="-93"/>
            </a:endParaRPr>
          </a:p>
        </p:txBody>
      </p:sp>
    </p:spTree>
    <p:extLst>
      <p:ext uri="{BB962C8B-B14F-4D97-AF65-F5344CB8AC3E}">
        <p14:creationId xmlns:p14="http://schemas.microsoft.com/office/powerpoint/2010/main" val="1984376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6: </a:t>
            </a:r>
            <a:r>
              <a:rPr lang="en-US" sz="2400" dirty="0" err="1">
                <a:latin typeface="Nunito" pitchFamily="2" charset="-93"/>
              </a:rPr>
              <a:t>Lấy</a:t>
            </a:r>
            <a:r>
              <a:rPr lang="en-US" sz="2400" dirty="0">
                <a:latin typeface="Nunito" pitchFamily="2" charset="-93"/>
              </a:rPr>
              <a:t> coupon </a:t>
            </a:r>
            <a:r>
              <a:rPr lang="en-US" sz="2400" dirty="0" err="1">
                <a:latin typeface="Nunito" pitchFamily="2" charset="-93"/>
              </a:rPr>
              <a:t>từ</a:t>
            </a:r>
            <a:r>
              <a:rPr lang="en-US" sz="2400" dirty="0">
                <a:latin typeface="Nunito" pitchFamily="2" charset="-93"/>
              </a:rPr>
              <a:t> </a:t>
            </a:r>
            <a:r>
              <a:rPr lang="en-US" sz="2400" dirty="0" err="1">
                <a:latin typeface="Nunito" pitchFamily="2" charset="-93"/>
              </a:rPr>
              <a:t>ChatBot</a:t>
            </a:r>
            <a:endParaRPr lang="en-US" sz="2400" dirty="0">
              <a:latin typeface="Nunito" pitchFamily="2" charset="-93"/>
            </a:endParaRPr>
          </a:p>
        </p:txBody>
      </p:sp>
      <p:sp>
        <p:nvSpPr>
          <p:cNvPr id="3" name="TextBox 2">
            <a:extLst>
              <a:ext uri="{FF2B5EF4-FFF2-40B4-BE49-F238E27FC236}">
                <a16:creationId xmlns:a16="http://schemas.microsoft.com/office/drawing/2014/main" id="{8DCA31B0-CA57-FACE-7F58-D93CC7B34E43}"/>
              </a:ext>
            </a:extLst>
          </p:cNvPr>
          <p:cNvSpPr txBox="1"/>
          <p:nvPr/>
        </p:nvSpPr>
        <p:spPr>
          <a:xfrm>
            <a:off x="445491" y="940650"/>
            <a:ext cx="8526965" cy="1200329"/>
          </a:xfrm>
          <a:prstGeom prst="rect">
            <a:avLst/>
          </a:prstGeom>
          <a:noFill/>
        </p:spPr>
        <p:txBody>
          <a:bodyPr wrap="square" rtlCol="0">
            <a:spAutoFit/>
          </a:bodyPr>
          <a:lstStyle/>
          <a:p>
            <a:pPr marL="285750" indent="-285750">
              <a:buFontTx/>
              <a:buChar char="-"/>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OWASP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Juice Shop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 chatbot,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tục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“coupon”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chatbot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code coupon.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“coupon”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input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code coupon.</a:t>
            </a:r>
            <a:endParaRPr lang="en-US" sz="1800" kern="100" dirty="0">
              <a:latin typeface="Aptos" panose="020B0004020202020204" pitchFamily="34" charset="0"/>
              <a:ea typeface="Times New Roman" panose="02020603050405020304" pitchFamily="18" charset="0"/>
              <a:cs typeface="Times New Roman" panose="02020603050405020304" pitchFamily="18" charset="0"/>
            </a:endParaRP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1F8C425-DEA6-EF72-48D5-494589459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441" y="1932129"/>
            <a:ext cx="6655117" cy="2589870"/>
          </a:xfrm>
          <a:prstGeom prst="rect">
            <a:avLst/>
          </a:prstGeom>
        </p:spPr>
      </p:pic>
    </p:spTree>
    <p:extLst>
      <p:ext uri="{BB962C8B-B14F-4D97-AF65-F5344CB8AC3E}">
        <p14:creationId xmlns:p14="http://schemas.microsoft.com/office/powerpoint/2010/main" val="456258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Nunito" pitchFamily="2" charset="-93"/>
            </a:endParaRPr>
          </a:p>
        </p:txBody>
      </p:sp>
      <p:sp>
        <p:nvSpPr>
          <p:cNvPr id="3" name="TextBox 2">
            <a:extLst>
              <a:ext uri="{FF2B5EF4-FFF2-40B4-BE49-F238E27FC236}">
                <a16:creationId xmlns:a16="http://schemas.microsoft.com/office/drawing/2014/main" id="{8DCA31B0-CA57-FACE-7F58-D93CC7B34E43}"/>
              </a:ext>
            </a:extLst>
          </p:cNvPr>
          <p:cNvSpPr txBox="1"/>
          <p:nvPr/>
        </p:nvSpPr>
        <p:spPr>
          <a:xfrm>
            <a:off x="445491" y="1278673"/>
            <a:ext cx="8526965" cy="2308324"/>
          </a:xfrm>
          <a:prstGeom prst="rect">
            <a:avLst/>
          </a:prstGeom>
          <a:noFill/>
        </p:spPr>
        <p:txBody>
          <a:bodyPr wrap="square" rtlCol="0">
            <a:spAutoFit/>
          </a:bodyPr>
          <a:lstStyle/>
          <a:p>
            <a:pPr marL="285750" indent="-285750">
              <a:buFontTx/>
              <a:buChar char="-"/>
            </a:pPr>
            <a:r>
              <a:rPr lang="en-US" sz="1800" dirty="0">
                <a:latin typeface="Times New Roman" panose="02020603050405020304" pitchFamily="18" charset="0"/>
              </a:rPr>
              <a:t>ZAP </a:t>
            </a:r>
            <a:r>
              <a:rPr lang="en-US" sz="1800" dirty="0" err="1">
                <a:latin typeface="Times New Roman" panose="02020603050405020304" pitchFamily="18" charset="0"/>
              </a:rPr>
              <a:t>mặc</a:t>
            </a:r>
            <a:r>
              <a:rPr lang="en-US" sz="1800" dirty="0">
                <a:latin typeface="Times New Roman" panose="02020603050405020304" pitchFamily="18" charset="0"/>
              </a:rPr>
              <a:t> </a:t>
            </a:r>
            <a:r>
              <a:rPr lang="en-US" sz="1800" dirty="0" err="1">
                <a:latin typeface="Times New Roman" panose="02020603050405020304" pitchFamily="18" charset="0"/>
              </a:rPr>
              <a:t>định</a:t>
            </a:r>
            <a:r>
              <a:rPr lang="en-US" sz="1800" dirty="0">
                <a:latin typeface="Times New Roman" panose="02020603050405020304" pitchFamily="18" charset="0"/>
              </a:rPr>
              <a:t>, </a:t>
            </a:r>
            <a:r>
              <a:rPr lang="en-US" sz="1800" dirty="0" err="1">
                <a:latin typeface="Times New Roman" panose="02020603050405020304" pitchFamily="18" charset="0"/>
              </a:rPr>
              <a:t>thực</a:t>
            </a:r>
            <a:r>
              <a:rPr lang="en-US" sz="1800" dirty="0">
                <a:latin typeface="Times New Roman" panose="02020603050405020304" pitchFamily="18" charset="0"/>
              </a:rPr>
              <a:t> </a:t>
            </a:r>
            <a:r>
              <a:rPr lang="en-US" sz="1800" dirty="0" err="1">
                <a:latin typeface="Times New Roman" panose="02020603050405020304" pitchFamily="18" charset="0"/>
              </a:rPr>
              <a:t>hiện</a:t>
            </a:r>
            <a:r>
              <a:rPr lang="en-US" sz="1800" dirty="0">
                <a:latin typeface="Times New Roman" panose="02020603050405020304" pitchFamily="18" charset="0"/>
              </a:rPr>
              <a:t> </a:t>
            </a:r>
            <a:r>
              <a:rPr lang="en-US" sz="1800" dirty="0" err="1">
                <a:latin typeface="Times New Roman" panose="02020603050405020304" pitchFamily="18" charset="0"/>
              </a:rPr>
              <a:t>quét</a:t>
            </a:r>
            <a:r>
              <a:rPr lang="en-US" sz="1800" dirty="0">
                <a:latin typeface="Times New Roman" panose="02020603050405020304" pitchFamily="18" charset="0"/>
              </a:rPr>
              <a:t> </a:t>
            </a:r>
            <a:r>
              <a:rPr lang="en-US" sz="1800" dirty="0" err="1">
                <a:latin typeface="Times New Roman" panose="02020603050405020304" pitchFamily="18" charset="0"/>
              </a:rPr>
              <a:t>bị</a:t>
            </a:r>
            <a:r>
              <a:rPr lang="en-US" sz="1800" dirty="0">
                <a:latin typeface="Times New Roman" panose="02020603050405020304" pitchFamily="18" charset="0"/>
              </a:rPr>
              <a:t> </a:t>
            </a:r>
            <a:r>
              <a:rPr lang="en-US" sz="1800" dirty="0" err="1">
                <a:latin typeface="Times New Roman" panose="02020603050405020304" pitchFamily="18" charset="0"/>
              </a:rPr>
              <a:t>động</a:t>
            </a:r>
            <a:r>
              <a:rPr lang="en-US" sz="1800" dirty="0">
                <a:latin typeface="Times New Roman" panose="02020603050405020304" pitchFamily="18" charset="0"/>
              </a:rPr>
              <a:t> (passive scanning) </a:t>
            </a:r>
            <a:r>
              <a:rPr lang="en-US" sz="1800" dirty="0" err="1">
                <a:latin typeface="Times New Roman" panose="02020603050405020304" pitchFamily="18" charset="0"/>
              </a:rPr>
              <a:t>tất</a:t>
            </a:r>
            <a:r>
              <a:rPr lang="en-US" sz="1800" dirty="0">
                <a:latin typeface="Times New Roman" panose="02020603050405020304" pitchFamily="18" charset="0"/>
              </a:rPr>
              <a:t> </a:t>
            </a:r>
            <a:r>
              <a:rPr lang="en-US" sz="1800" dirty="0" err="1">
                <a:latin typeface="Times New Roman" panose="02020603050405020304" pitchFamily="18" charset="0"/>
              </a:rPr>
              <a:t>cả</a:t>
            </a:r>
            <a:r>
              <a:rPr lang="en-US" sz="1800" dirty="0">
                <a:latin typeface="Times New Roman" panose="02020603050405020304" pitchFamily="18" charset="0"/>
              </a:rPr>
              <a:t> </a:t>
            </a:r>
            <a:r>
              <a:rPr lang="en-US" sz="1800" dirty="0" err="1">
                <a:latin typeface="Times New Roman" panose="02020603050405020304" pitchFamily="18" charset="0"/>
              </a:rPr>
              <a:t>các</a:t>
            </a:r>
            <a:r>
              <a:rPr lang="en-US" sz="1800" dirty="0">
                <a:latin typeface="Times New Roman" panose="02020603050405020304" pitchFamily="18" charset="0"/>
              </a:rPr>
              <a:t> message HTTP (</a:t>
            </a:r>
            <a:r>
              <a:rPr lang="en-US" sz="1800" dirty="0" err="1">
                <a:latin typeface="Times New Roman" panose="02020603050405020304" pitchFamily="18" charset="0"/>
              </a:rPr>
              <a:t>yêu</a:t>
            </a:r>
            <a:r>
              <a:rPr lang="en-US" sz="1800" dirty="0">
                <a:latin typeface="Times New Roman" panose="02020603050405020304" pitchFamily="18" charset="0"/>
              </a:rPr>
              <a:t> </a:t>
            </a:r>
            <a:r>
              <a:rPr lang="en-US" sz="1800" dirty="0" err="1">
                <a:latin typeface="Times New Roman" panose="02020603050405020304" pitchFamily="18" charset="0"/>
              </a:rPr>
              <a:t>cầu</a:t>
            </a:r>
            <a:r>
              <a:rPr lang="en-US" sz="1800" dirty="0">
                <a:latin typeface="Times New Roman" panose="02020603050405020304" pitchFamily="18" charset="0"/>
              </a:rPr>
              <a:t> </a:t>
            </a:r>
            <a:r>
              <a:rPr lang="en-US" sz="1800" dirty="0" err="1">
                <a:latin typeface="Times New Roman" panose="02020603050405020304" pitchFamily="18" charset="0"/>
              </a:rPr>
              <a:t>và</a:t>
            </a:r>
            <a:r>
              <a:rPr lang="en-US" sz="1800" dirty="0">
                <a:latin typeface="Times New Roman" panose="02020603050405020304" pitchFamily="18" charset="0"/>
              </a:rPr>
              <a:t> </a:t>
            </a:r>
            <a:r>
              <a:rPr lang="en-US" sz="1800" dirty="0" err="1">
                <a:latin typeface="Times New Roman" panose="02020603050405020304" pitchFamily="18" charset="0"/>
              </a:rPr>
              <a:t>phản</a:t>
            </a:r>
            <a:r>
              <a:rPr lang="en-US" sz="1800" dirty="0">
                <a:latin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hồi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gửi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kiểm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điệp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HTTP.</a:t>
            </a:r>
            <a:endParaRPr lang="en-US" sz="1800" dirty="0">
              <a:effectLst/>
              <a:latin typeface="Times New Roman" panose="02020603050405020304" pitchFamily="18" charset="0"/>
              <a:ea typeface="Aptos" panose="020B0004020202020204" pitchFamily="34" charset="0"/>
            </a:endParaRPr>
          </a:p>
          <a:p>
            <a:pPr marL="285750" indent="-285750">
              <a:buFontTx/>
              <a:buChar char="-"/>
            </a:pPr>
            <a:r>
              <a:rPr lang="en-US" sz="1800" dirty="0">
                <a:effectLst/>
                <a:latin typeface="Times New Roman" panose="02020603050405020304" pitchFamily="18" charset="0"/>
                <a:ea typeface="Aptos" panose="020B0004020202020204" pitchFamily="34" charset="0"/>
              </a:rPr>
              <a:t>Ở </a:t>
            </a:r>
            <a:r>
              <a:rPr lang="en-US" sz="1800" dirty="0" err="1">
                <a:effectLst/>
                <a:latin typeface="Times New Roman" panose="02020603050405020304" pitchFamily="18" charset="0"/>
                <a:ea typeface="Aptos" panose="020B0004020202020204" pitchFamily="34" charset="0"/>
              </a:rPr>
              <a:t>kịch</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bản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này</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nhóm</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thiết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lập</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OWASP</a:t>
            </a:r>
            <a:r>
              <a:rPr lang="en-US" sz="1800" dirty="0">
                <a:effectLst/>
                <a:latin typeface="Times New Roman" panose="02020603050405020304" pitchFamily="18" charset="0"/>
                <a:ea typeface="Aptos" panose="020B0004020202020204" pitchFamily="34" charset="0"/>
              </a:rPr>
              <a:t> ZAP, </a:t>
            </a:r>
            <a:r>
              <a:rPr lang="en-US" sz="1800" dirty="0" err="1">
                <a:effectLst/>
                <a:latin typeface="Times New Roman" panose="02020603050405020304" pitchFamily="18" charset="0"/>
                <a:ea typeface="Aptos" panose="020B0004020202020204" pitchFamily="34" charset="0"/>
              </a:rPr>
              <a:t>cài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đặt</a:t>
            </a:r>
            <a:r>
              <a:rPr lang="en-US" sz="1800" dirty="0">
                <a:effectLst/>
                <a:latin typeface="Times New Roman" panose="02020603050405020304" pitchFamily="18" charset="0"/>
                <a:ea typeface="Aptos" panose="020B0004020202020204" pitchFamily="34" charset="0"/>
              </a:rPr>
              <a:t> web driver manager, </a:t>
            </a:r>
            <a:r>
              <a:rPr lang="en-US" sz="1800" dirty="0" err="1">
                <a:effectLst/>
                <a:latin typeface="Times New Roman" panose="02020603050405020304" pitchFamily="18" charset="0"/>
                <a:ea typeface="Aptos" panose="020B0004020202020204" pitchFamily="34" charset="0"/>
              </a:rPr>
              <a:t>sử</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dụng</a:t>
            </a:r>
            <a:r>
              <a:rPr lang="en-US" sz="1800" dirty="0">
                <a:effectLst/>
                <a:latin typeface="Times New Roman" panose="02020603050405020304" pitchFamily="18" charset="0"/>
                <a:ea typeface="Aptos" panose="020B0004020202020204" pitchFamily="34" charset="0"/>
              </a:rPr>
              <a:t> proxy </a:t>
            </a:r>
            <a:r>
              <a:rPr lang="en-US" sz="1800" dirty="0" err="1">
                <a:effectLst/>
                <a:latin typeface="Times New Roman" panose="02020603050405020304" pitchFamily="18" charset="0"/>
                <a:ea typeface="Aptos" panose="020B0004020202020204" pitchFamily="34" charset="0"/>
              </a:rPr>
              <a:t>trong</a:t>
            </a:r>
            <a:r>
              <a:rPr lang="en-US" sz="1800" dirty="0">
                <a:effectLst/>
                <a:latin typeface="Times New Roman" panose="02020603050405020304" pitchFamily="18" charset="0"/>
                <a:ea typeface="Aptos" panose="020B0004020202020204" pitchFamily="34" charset="0"/>
              </a:rPr>
              <a:t> driver manager </a:t>
            </a:r>
            <a:r>
              <a:rPr lang="en-US" sz="1800" dirty="0" err="1">
                <a:effectLst/>
                <a:latin typeface="Times New Roman" panose="02020603050405020304" pitchFamily="18" charset="0"/>
                <a:ea typeface="Aptos" panose="020B0004020202020204" pitchFamily="34" charset="0"/>
              </a:rPr>
              <a:t>và</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khởi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tạo</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tham</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chiếu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đến</a:t>
            </a:r>
            <a:r>
              <a:rPr lang="en-US" sz="1800" dirty="0">
                <a:effectLst/>
                <a:latin typeface="Times New Roman" panose="02020603050405020304" pitchFamily="18" charset="0"/>
                <a:ea typeface="Aptos" panose="020B0004020202020204" pitchFamily="34" charset="0"/>
              </a:rPr>
              <a:t> ZAP </a:t>
            </a:r>
            <a:r>
              <a:rPr lang="en-US" sz="1800" dirty="0" err="1">
                <a:effectLst/>
                <a:latin typeface="Times New Roman" panose="02020603050405020304" pitchFamily="18" charset="0"/>
                <a:ea typeface="Aptos" panose="020B0004020202020204" pitchFamily="34" charset="0"/>
              </a:rPr>
              <a:t>ClientAPI</a:t>
            </a:r>
            <a:r>
              <a:rPr lang="en-US" sz="1800" dirty="0">
                <a:effectLst/>
                <a:latin typeface="Times New Roman" panose="02020603050405020304" pitchFamily="18" charset="0"/>
                <a:ea typeface="Aptos" panose="020B0004020202020204" pitchFamily="34" charset="0"/>
              </a:rPr>
              <a:t> (API key </a:t>
            </a:r>
            <a:r>
              <a:rPr lang="en-US" sz="1800" dirty="0" err="1">
                <a:effectLst/>
                <a:latin typeface="Times New Roman" panose="02020603050405020304" pitchFamily="18" charset="0"/>
                <a:ea typeface="Aptos" panose="020B0004020202020204" pitchFamily="34" charset="0"/>
              </a:rPr>
              <a:t>trong</a:t>
            </a:r>
            <a:r>
              <a:rPr lang="en-US" sz="1800" dirty="0">
                <a:effectLst/>
                <a:latin typeface="Times New Roman" panose="02020603050405020304" pitchFamily="18" charset="0"/>
                <a:ea typeface="Aptos" panose="020B0004020202020204" pitchFamily="34" charset="0"/>
              </a:rPr>
              <a:t> ZAP) </a:t>
            </a:r>
            <a:r>
              <a:rPr lang="en-US" sz="1800" dirty="0" err="1">
                <a:effectLst/>
                <a:latin typeface="Times New Roman" panose="02020603050405020304" pitchFamily="18" charset="0"/>
                <a:ea typeface="Aptos" panose="020B0004020202020204" pitchFamily="34" charset="0"/>
              </a:rPr>
              <a:t>để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quét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bị</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động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một</a:t>
            </a:r>
            <a:r>
              <a:rPr lang="en-US" sz="1800" dirty="0">
                <a:effectLst/>
                <a:latin typeface="Times New Roman" panose="02020603050405020304" pitchFamily="18" charset="0"/>
                <a:ea typeface="Aptos" panose="020B0004020202020204" pitchFamily="34" charset="0"/>
              </a:rPr>
              <a:t> website</a:t>
            </a:r>
          </a:p>
          <a:p>
            <a:pPr marL="285750" indent="-285750">
              <a:buFontTx/>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dependency: ZAP, Eclipse IDE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maven project),  selenium-java, web driver manager, zap-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clientapi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testNG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15277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Nunito" pitchFamily="2" charset="-93"/>
            </a:endParaRPr>
          </a:p>
        </p:txBody>
      </p:sp>
      <p:pic>
        <p:nvPicPr>
          <p:cNvPr id="4" name="Picture 3">
            <a:extLst>
              <a:ext uri="{FF2B5EF4-FFF2-40B4-BE49-F238E27FC236}">
                <a16:creationId xmlns:a16="http://schemas.microsoft.com/office/drawing/2014/main" id="{073D7510-8C44-EAB4-2C5A-DD9BA65CB89E}"/>
              </a:ext>
            </a:extLst>
          </p:cNvPr>
          <p:cNvPicPr>
            <a:picLocks noChangeAspect="1"/>
          </p:cNvPicPr>
          <p:nvPr/>
        </p:nvPicPr>
        <p:blipFill>
          <a:blip r:embed="rId2"/>
          <a:stretch>
            <a:fillRect/>
          </a:stretch>
        </p:blipFill>
        <p:spPr>
          <a:xfrm>
            <a:off x="1793325" y="1249882"/>
            <a:ext cx="5972745" cy="3173436"/>
          </a:xfrm>
          <a:prstGeom prst="rect">
            <a:avLst/>
          </a:prstGeom>
        </p:spPr>
      </p:pic>
      <p:sp>
        <p:nvSpPr>
          <p:cNvPr id="5" name="TextBox 4">
            <a:extLst>
              <a:ext uri="{FF2B5EF4-FFF2-40B4-BE49-F238E27FC236}">
                <a16:creationId xmlns:a16="http://schemas.microsoft.com/office/drawing/2014/main" id="{05E681D8-16F1-CA6F-4DF3-730D174A375D}"/>
              </a:ext>
            </a:extLst>
          </p:cNvPr>
          <p:cNvSpPr txBox="1"/>
          <p:nvPr/>
        </p:nvSpPr>
        <p:spPr>
          <a:xfrm>
            <a:off x="3274282" y="4551126"/>
            <a:ext cx="3010830" cy="400110"/>
          </a:xfrm>
          <a:prstGeom prst="rect">
            <a:avLst/>
          </a:prstGeom>
          <a:noFill/>
        </p:spPr>
        <p:txBody>
          <a:bodyPr wrap="square" rtlCol="0">
            <a:spAutoFit/>
          </a:bodyPr>
          <a:lstStyle/>
          <a:p>
            <a:pPr algn="ctr"/>
            <a:r>
              <a:rPr lang="en-US" sz="2000" b="1" dirty="0">
                <a:latin typeface="Nunito" pitchFamily="2" charset="-93"/>
              </a:rPr>
              <a:t>Giao </a:t>
            </a:r>
            <a:r>
              <a:rPr lang="en-US" sz="2000" b="1" dirty="0" err="1">
                <a:latin typeface="Nunito" pitchFamily="2" charset="-93"/>
              </a:rPr>
              <a:t>diện</a:t>
            </a:r>
            <a:r>
              <a:rPr lang="en-US" sz="2000" b="1" dirty="0">
                <a:latin typeface="Nunito" pitchFamily="2" charset="-93"/>
              </a:rPr>
              <a:t> ZAP desktop</a:t>
            </a:r>
          </a:p>
        </p:txBody>
      </p:sp>
    </p:spTree>
    <p:extLst>
      <p:ext uri="{BB962C8B-B14F-4D97-AF65-F5344CB8AC3E}">
        <p14:creationId xmlns:p14="http://schemas.microsoft.com/office/powerpoint/2010/main" val="1371160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Nunito" pitchFamily="2" charset="-93"/>
            </a:endParaRPr>
          </a:p>
        </p:txBody>
      </p:sp>
      <p:sp>
        <p:nvSpPr>
          <p:cNvPr id="3" name="TextBox 2">
            <a:extLst>
              <a:ext uri="{FF2B5EF4-FFF2-40B4-BE49-F238E27FC236}">
                <a16:creationId xmlns:a16="http://schemas.microsoft.com/office/drawing/2014/main" id="{8DCA31B0-CA57-FACE-7F58-D93CC7B34E43}"/>
              </a:ext>
            </a:extLst>
          </p:cNvPr>
          <p:cNvSpPr txBox="1"/>
          <p:nvPr/>
        </p:nvSpPr>
        <p:spPr>
          <a:xfrm>
            <a:off x="378028" y="1156049"/>
            <a:ext cx="8526965" cy="3731919"/>
          </a:xfrm>
          <a:prstGeom prst="rect">
            <a:avLst/>
          </a:prstGeom>
          <a:noFill/>
        </p:spPr>
        <p:txBody>
          <a:bodyPr wrap="square" rtlCol="0">
            <a:spAutoFit/>
          </a:bodyPr>
          <a:lstStyle/>
          <a:p>
            <a:pPr marL="285750" lvl="3" indent="-285750" algn="just">
              <a:lnSpc>
                <a:spcPct val="107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Khởi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OWASP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ZAP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API,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IP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cổng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ZAP,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API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proxy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kiểm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duyệt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WebDriver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Microsoft Edge)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mở</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kiểm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buFont typeface="Wingdings" panose="05000000000000000000" pitchFamily="2" charset="2"/>
              <a:buChar char="q"/>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bảo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yêu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hồi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mục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OWASP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ZAP API.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chủ</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chủ</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100%.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lvl="3" indent="-285750" algn="just">
              <a:lnSpc>
                <a:spcPct val="107000"/>
              </a:lnSpc>
              <a:spcAft>
                <a:spcPts val="800"/>
              </a:spcAft>
              <a:buFont typeface="Wingdings" panose="05000000000000000000" pitchFamily="2" charset="2"/>
              <a:buChar char="q"/>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mẫu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dẫn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Tx/>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03346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78028" y="192264"/>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6691B6A8-44DE-F683-3D93-0773253B47F4}"/>
              </a:ext>
            </a:extLst>
          </p:cNvPr>
          <p:cNvPicPr>
            <a:picLocks noChangeAspect="1"/>
          </p:cNvPicPr>
          <p:nvPr/>
        </p:nvPicPr>
        <p:blipFill>
          <a:blip r:embed="rId2"/>
          <a:stretch>
            <a:fillRect/>
          </a:stretch>
        </p:blipFill>
        <p:spPr>
          <a:xfrm>
            <a:off x="1185190" y="1117947"/>
            <a:ext cx="3523784" cy="3610263"/>
          </a:xfrm>
          <a:prstGeom prst="rect">
            <a:avLst/>
          </a:prstGeom>
        </p:spPr>
      </p:pic>
      <p:sp>
        <p:nvSpPr>
          <p:cNvPr id="5" name="TextBox 4">
            <a:extLst>
              <a:ext uri="{FF2B5EF4-FFF2-40B4-BE49-F238E27FC236}">
                <a16:creationId xmlns:a16="http://schemas.microsoft.com/office/drawing/2014/main" id="{3D78F654-6DE3-3E0D-346E-A975B2481C63}"/>
              </a:ext>
            </a:extLst>
          </p:cNvPr>
          <p:cNvSpPr txBox="1"/>
          <p:nvPr/>
        </p:nvSpPr>
        <p:spPr>
          <a:xfrm>
            <a:off x="4832196" y="2825020"/>
            <a:ext cx="3523785" cy="584775"/>
          </a:xfrm>
          <a:prstGeom prst="rect">
            <a:avLst/>
          </a:prstGeom>
          <a:noFill/>
        </p:spPr>
        <p:txBody>
          <a:bodyPr wrap="square" rtlCol="0">
            <a:spAutoFit/>
          </a:bodyPr>
          <a:lstStyle/>
          <a:p>
            <a:r>
              <a:rPr lang="en-US" sz="1600" b="1" dirty="0" err="1">
                <a:latin typeface="Nunito" pitchFamily="2" charset="-93"/>
              </a:rPr>
              <a:t>Kết</a:t>
            </a:r>
            <a:r>
              <a:rPr lang="en-US" sz="1600" b="1" dirty="0">
                <a:latin typeface="Nunito" pitchFamily="2" charset="-93"/>
              </a:rPr>
              <a:t> </a:t>
            </a:r>
            <a:r>
              <a:rPr lang="en-US" sz="1600" b="1" dirty="0" err="1">
                <a:latin typeface="Nunito" pitchFamily="2" charset="-93"/>
              </a:rPr>
              <a:t>quả</a:t>
            </a:r>
            <a:r>
              <a:rPr lang="en-US" sz="1600" b="1" dirty="0">
                <a:latin typeface="Nunito" pitchFamily="2" charset="-93"/>
              </a:rPr>
              <a:t> </a:t>
            </a:r>
            <a:r>
              <a:rPr lang="en-US" sz="1600" b="1" dirty="0" err="1">
                <a:latin typeface="Nunito" pitchFamily="2" charset="-93"/>
              </a:rPr>
              <a:t>quá</a:t>
            </a:r>
            <a:r>
              <a:rPr lang="en-US" sz="1600" b="1" dirty="0">
                <a:latin typeface="Nunito" pitchFamily="2" charset="-93"/>
              </a:rPr>
              <a:t> </a:t>
            </a:r>
            <a:r>
              <a:rPr lang="en-US" sz="1600" b="1" dirty="0" err="1">
                <a:latin typeface="Nunito" pitchFamily="2" charset="-93"/>
              </a:rPr>
              <a:t>trình</a:t>
            </a:r>
            <a:r>
              <a:rPr lang="en-US" sz="1600" b="1" dirty="0">
                <a:latin typeface="Nunito" pitchFamily="2" charset="-93"/>
              </a:rPr>
              <a:t> ZAP scanning </a:t>
            </a:r>
            <a:r>
              <a:rPr lang="en-US" sz="1600" b="1" dirty="0" err="1">
                <a:latin typeface="Nunito" pitchFamily="2" charset="-93"/>
              </a:rPr>
              <a:t>và</a:t>
            </a:r>
            <a:r>
              <a:rPr lang="en-US" sz="1600" b="1" dirty="0">
                <a:latin typeface="Nunito" pitchFamily="2" charset="-93"/>
              </a:rPr>
              <a:t> </a:t>
            </a:r>
            <a:r>
              <a:rPr lang="en-US" sz="1600" b="1" dirty="0" err="1">
                <a:latin typeface="Nunito" pitchFamily="2" charset="-93"/>
              </a:rPr>
              <a:t>xuất</a:t>
            </a:r>
            <a:r>
              <a:rPr lang="en-US" sz="1600" b="1" dirty="0">
                <a:latin typeface="Nunito" pitchFamily="2" charset="-93"/>
              </a:rPr>
              <a:t> </a:t>
            </a:r>
            <a:r>
              <a:rPr lang="en-US" sz="1600" b="1" dirty="0" err="1">
                <a:latin typeface="Nunito" pitchFamily="2" charset="-93"/>
              </a:rPr>
              <a:t>ra</a:t>
            </a:r>
            <a:r>
              <a:rPr lang="en-US" sz="1600" b="1" dirty="0">
                <a:latin typeface="Nunito" pitchFamily="2" charset="-93"/>
              </a:rPr>
              <a:t> report</a:t>
            </a:r>
          </a:p>
        </p:txBody>
      </p:sp>
    </p:spTree>
    <p:extLst>
      <p:ext uri="{BB962C8B-B14F-4D97-AF65-F5344CB8AC3E}">
        <p14:creationId xmlns:p14="http://schemas.microsoft.com/office/powerpoint/2010/main" val="1581961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DD3-C1E9-7C0D-1D81-11D11FC36A1F}"/>
              </a:ext>
            </a:extLst>
          </p:cNvPr>
          <p:cNvSpPr>
            <a:spLocks noGrp="1"/>
          </p:cNvSpPr>
          <p:nvPr>
            <p:ph type="title"/>
          </p:nvPr>
        </p:nvSpPr>
        <p:spPr>
          <a:xfrm>
            <a:off x="316677" y="65883"/>
            <a:ext cx="8661893"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Nunito" pitchFamily="2" charset="-93"/>
            </a:endParaRPr>
          </a:p>
        </p:txBody>
      </p:sp>
      <p:pic>
        <p:nvPicPr>
          <p:cNvPr id="4" name="Picture 3" descr="A screenshot of a computer&#10;&#10;Description automatically generated">
            <a:extLst>
              <a:ext uri="{FF2B5EF4-FFF2-40B4-BE49-F238E27FC236}">
                <a16:creationId xmlns:a16="http://schemas.microsoft.com/office/drawing/2014/main" id="{B33AA50A-1CB9-2129-574F-5D883E554044}"/>
              </a:ext>
            </a:extLst>
          </p:cNvPr>
          <p:cNvPicPr>
            <a:picLocks noChangeAspect="1"/>
          </p:cNvPicPr>
          <p:nvPr/>
        </p:nvPicPr>
        <p:blipFill>
          <a:blip r:embed="rId2"/>
          <a:stretch>
            <a:fillRect/>
          </a:stretch>
        </p:blipFill>
        <p:spPr>
          <a:xfrm>
            <a:off x="1637978" y="1081711"/>
            <a:ext cx="5994424" cy="3184626"/>
          </a:xfrm>
          <a:prstGeom prst="rect">
            <a:avLst/>
          </a:prstGeom>
        </p:spPr>
      </p:pic>
      <p:sp>
        <p:nvSpPr>
          <p:cNvPr id="5" name="TextBox 4">
            <a:extLst>
              <a:ext uri="{FF2B5EF4-FFF2-40B4-BE49-F238E27FC236}">
                <a16:creationId xmlns:a16="http://schemas.microsoft.com/office/drawing/2014/main" id="{08E6CF37-EA0D-FC0A-67C2-F10FCF65FCF8}"/>
              </a:ext>
            </a:extLst>
          </p:cNvPr>
          <p:cNvSpPr txBox="1"/>
          <p:nvPr/>
        </p:nvSpPr>
        <p:spPr>
          <a:xfrm>
            <a:off x="1512223" y="4348112"/>
            <a:ext cx="6119553" cy="584775"/>
          </a:xfrm>
          <a:prstGeom prst="rect">
            <a:avLst/>
          </a:prstGeom>
          <a:noFill/>
        </p:spPr>
        <p:txBody>
          <a:bodyPr wrap="square" rtlCol="0">
            <a:spAutoFit/>
          </a:bodyPr>
          <a:lstStyle/>
          <a:p>
            <a:r>
              <a:rPr lang="en-US" sz="1600" b="1" dirty="0" err="1">
                <a:latin typeface="Nunito" pitchFamily="2" charset="-93"/>
              </a:rPr>
              <a:t>Kết</a:t>
            </a:r>
            <a:r>
              <a:rPr lang="en-US" sz="1600" b="1" dirty="0">
                <a:latin typeface="Nunito" pitchFamily="2" charset="-93"/>
              </a:rPr>
              <a:t> </a:t>
            </a:r>
            <a:r>
              <a:rPr lang="en-US" sz="1600" b="1" dirty="0" err="1">
                <a:latin typeface="Nunito" pitchFamily="2" charset="-93"/>
              </a:rPr>
              <a:t>quả</a:t>
            </a:r>
            <a:r>
              <a:rPr lang="en-US" sz="1600" b="1" dirty="0">
                <a:latin typeface="Nunito" pitchFamily="2" charset="-93"/>
              </a:rPr>
              <a:t> site </a:t>
            </a:r>
            <a:r>
              <a:rPr lang="en-US" sz="1600" b="1" dirty="0" err="1">
                <a:latin typeface="Nunito" pitchFamily="2" charset="-93"/>
              </a:rPr>
              <a:t>được</a:t>
            </a:r>
            <a:r>
              <a:rPr lang="en-US" sz="1600" b="1" dirty="0">
                <a:latin typeface="Nunito" pitchFamily="2" charset="-93"/>
              </a:rPr>
              <a:t> </a:t>
            </a:r>
            <a:r>
              <a:rPr lang="en-US" sz="1600" b="1" dirty="0" err="1">
                <a:latin typeface="Nunito" pitchFamily="2" charset="-93"/>
              </a:rPr>
              <a:t>quét</a:t>
            </a:r>
            <a:r>
              <a:rPr lang="en-US" sz="1600" b="1" dirty="0">
                <a:latin typeface="Nunito" pitchFamily="2" charset="-93"/>
              </a:rPr>
              <a:t> + </a:t>
            </a:r>
            <a:r>
              <a:rPr lang="en-US" sz="1600" b="1" dirty="0" err="1">
                <a:latin typeface="Nunito" pitchFamily="2" charset="-93"/>
              </a:rPr>
              <a:t>danh</a:t>
            </a:r>
            <a:r>
              <a:rPr lang="en-US" sz="1600" b="1" dirty="0">
                <a:latin typeface="Nunito" pitchFamily="2" charset="-93"/>
              </a:rPr>
              <a:t> </a:t>
            </a:r>
            <a:r>
              <a:rPr lang="en-US" sz="1600" b="1" dirty="0" err="1">
                <a:latin typeface="Nunito" pitchFamily="2" charset="-93"/>
              </a:rPr>
              <a:t>sách</a:t>
            </a:r>
            <a:r>
              <a:rPr lang="en-US" sz="1600" b="1" dirty="0">
                <a:latin typeface="Nunito" pitchFamily="2" charset="-93"/>
              </a:rPr>
              <a:t> </a:t>
            </a:r>
            <a:r>
              <a:rPr lang="en-US" sz="1600" b="1" dirty="0" err="1">
                <a:latin typeface="Nunito" pitchFamily="2" charset="-93"/>
              </a:rPr>
              <a:t>các</a:t>
            </a:r>
            <a:r>
              <a:rPr lang="en-US" sz="1600" b="1" dirty="0">
                <a:latin typeface="Nunito" pitchFamily="2" charset="-93"/>
              </a:rPr>
              <a:t> alert </a:t>
            </a:r>
            <a:r>
              <a:rPr lang="en-US" sz="1600" b="1" dirty="0" err="1">
                <a:latin typeface="Nunito" pitchFamily="2" charset="-93"/>
              </a:rPr>
              <a:t>chứa</a:t>
            </a:r>
            <a:r>
              <a:rPr lang="en-US" sz="1600" b="1" dirty="0">
                <a:latin typeface="Nunito" pitchFamily="2" charset="-93"/>
              </a:rPr>
              <a:t> </a:t>
            </a:r>
            <a:r>
              <a:rPr lang="en-US" sz="1600" b="1" dirty="0" err="1">
                <a:latin typeface="Nunito" pitchFamily="2" charset="-93"/>
              </a:rPr>
              <a:t>những</a:t>
            </a:r>
            <a:r>
              <a:rPr lang="en-US" sz="1600" b="1" dirty="0">
                <a:latin typeface="Nunito" pitchFamily="2" charset="-93"/>
              </a:rPr>
              <a:t> </a:t>
            </a:r>
            <a:r>
              <a:rPr lang="en-US" sz="1600" b="1" dirty="0" err="1">
                <a:latin typeface="Nunito" pitchFamily="2" charset="-93"/>
              </a:rPr>
              <a:t>lỗ</a:t>
            </a:r>
            <a:r>
              <a:rPr lang="en-US" sz="1600" b="1" dirty="0">
                <a:latin typeface="Nunito" pitchFamily="2" charset="-93"/>
              </a:rPr>
              <a:t> </a:t>
            </a:r>
            <a:r>
              <a:rPr lang="en-US" sz="1600" b="1" dirty="0" err="1">
                <a:latin typeface="Nunito" pitchFamily="2" charset="-93"/>
              </a:rPr>
              <a:t>hổng</a:t>
            </a:r>
            <a:r>
              <a:rPr lang="en-US" sz="1600" b="1" dirty="0">
                <a:latin typeface="Nunito" pitchFamily="2" charset="-93"/>
              </a:rPr>
              <a:t>, </a:t>
            </a:r>
            <a:r>
              <a:rPr lang="en-US" sz="1600" b="1" dirty="0" err="1">
                <a:latin typeface="Nunito" pitchFamily="2" charset="-93"/>
              </a:rPr>
              <a:t>rủi</a:t>
            </a:r>
            <a:r>
              <a:rPr lang="en-US" sz="1600" b="1" dirty="0">
                <a:latin typeface="Nunito" pitchFamily="2" charset="-93"/>
              </a:rPr>
              <a:t> </a:t>
            </a:r>
            <a:r>
              <a:rPr lang="en-US" sz="1600" b="1" dirty="0" err="1">
                <a:latin typeface="Nunito" pitchFamily="2" charset="-93"/>
              </a:rPr>
              <a:t>ro</a:t>
            </a:r>
            <a:r>
              <a:rPr lang="en-US" sz="1600" b="1" dirty="0">
                <a:latin typeface="Nunito" pitchFamily="2" charset="-93"/>
              </a:rPr>
              <a:t> </a:t>
            </a:r>
            <a:r>
              <a:rPr lang="en-US" sz="1600" b="1" dirty="0" err="1">
                <a:latin typeface="Nunito" pitchFamily="2" charset="-93"/>
              </a:rPr>
              <a:t>dễ</a:t>
            </a:r>
            <a:r>
              <a:rPr lang="en-US" sz="1600" b="1" dirty="0">
                <a:latin typeface="Nunito" pitchFamily="2" charset="-93"/>
              </a:rPr>
              <a:t> </a:t>
            </a:r>
            <a:r>
              <a:rPr lang="en-US" sz="1600" b="1" dirty="0" err="1">
                <a:latin typeface="Nunito" pitchFamily="2" charset="-93"/>
              </a:rPr>
              <a:t>bị</a:t>
            </a:r>
            <a:r>
              <a:rPr lang="en-US" sz="1600" b="1" dirty="0">
                <a:latin typeface="Nunito" pitchFamily="2" charset="-93"/>
              </a:rPr>
              <a:t> </a:t>
            </a:r>
            <a:r>
              <a:rPr lang="en-US" sz="1600" b="1" dirty="0" err="1">
                <a:latin typeface="Nunito" pitchFamily="2" charset="-93"/>
              </a:rPr>
              <a:t>tấn</a:t>
            </a:r>
            <a:r>
              <a:rPr lang="en-US" sz="1600" b="1" dirty="0">
                <a:latin typeface="Nunito" pitchFamily="2" charset="-93"/>
              </a:rPr>
              <a:t> </a:t>
            </a:r>
            <a:r>
              <a:rPr lang="en-US" sz="1600" b="1" dirty="0" err="1">
                <a:latin typeface="Nunito" pitchFamily="2" charset="-93"/>
              </a:rPr>
              <a:t>công</a:t>
            </a:r>
            <a:r>
              <a:rPr lang="en-US" sz="1600" b="1" dirty="0">
                <a:latin typeface="Nunito" pitchFamily="2" charset="-93"/>
              </a:rPr>
              <a:t> </a:t>
            </a:r>
            <a:r>
              <a:rPr lang="en-US" sz="1600" b="1" dirty="0" err="1">
                <a:latin typeface="Nunito" pitchFamily="2" charset="-93"/>
              </a:rPr>
              <a:t>trong</a:t>
            </a:r>
            <a:r>
              <a:rPr lang="en-US" sz="1600" b="1" dirty="0">
                <a:latin typeface="Nunito" pitchFamily="2" charset="-93"/>
              </a:rPr>
              <a:t> web </a:t>
            </a:r>
            <a:r>
              <a:rPr lang="en-US" sz="1600" b="1" dirty="0" err="1">
                <a:latin typeface="Nunito" pitchFamily="2" charset="-93"/>
              </a:rPr>
              <a:t>được</a:t>
            </a:r>
            <a:r>
              <a:rPr lang="en-US" sz="1600" b="1" dirty="0">
                <a:latin typeface="Nunito" pitchFamily="2" charset="-93"/>
              </a:rPr>
              <a:t> </a:t>
            </a:r>
            <a:r>
              <a:rPr lang="en-US" sz="1600" b="1" dirty="0" err="1">
                <a:latin typeface="Nunito" pitchFamily="2" charset="-93"/>
              </a:rPr>
              <a:t>quét</a:t>
            </a:r>
            <a:endParaRPr lang="en-US" sz="1600" b="1" dirty="0">
              <a:latin typeface="Nunito" pitchFamily="2" charset="-93"/>
            </a:endParaRPr>
          </a:p>
        </p:txBody>
      </p:sp>
    </p:spTree>
    <p:extLst>
      <p:ext uri="{BB962C8B-B14F-4D97-AF65-F5344CB8AC3E}">
        <p14:creationId xmlns:p14="http://schemas.microsoft.com/office/powerpoint/2010/main" val="1177073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1E5A-E820-99FE-E637-7FFD1CE0BB8B}"/>
              </a:ext>
            </a:extLst>
          </p:cNvPr>
          <p:cNvSpPr>
            <a:spLocks noGrp="1"/>
          </p:cNvSpPr>
          <p:nvPr>
            <p:ph type="title"/>
          </p:nvPr>
        </p:nvSpPr>
        <p:spPr>
          <a:xfrm>
            <a:off x="444936" y="132791"/>
            <a:ext cx="8349658" cy="572700"/>
          </a:xfrm>
        </p:spPr>
        <p:txBody>
          <a:bodyPr/>
          <a:lstStyle/>
          <a:p>
            <a:pPr algn="l"/>
            <a:r>
              <a:rPr lang="en-US" sz="2400" dirty="0">
                <a:latin typeface="Nunito" pitchFamily="2" charset="-93"/>
              </a:rPr>
              <a:t>03. </a:t>
            </a:r>
            <a:r>
              <a:rPr lang="en-US" sz="2400" dirty="0" err="1">
                <a:latin typeface="Nunito" pitchFamily="2" charset="-93"/>
              </a:rPr>
              <a:t>Kịch</a:t>
            </a:r>
            <a:r>
              <a:rPr lang="en-US" sz="2400" dirty="0">
                <a:latin typeface="Nunito" pitchFamily="2" charset="-93"/>
              </a:rPr>
              <a:t> </a:t>
            </a:r>
            <a:r>
              <a:rPr lang="en-US" sz="2400" dirty="0" err="1">
                <a:latin typeface="Nunito" pitchFamily="2" charset="-93"/>
              </a:rPr>
              <a:t>bản</a:t>
            </a:r>
            <a:r>
              <a:rPr lang="en-US" sz="2400" dirty="0">
                <a:latin typeface="Nunito" pitchFamily="2" charset="-93"/>
              </a:rPr>
              <a:t> 7: </a:t>
            </a:r>
            <a:r>
              <a:rPr lang="fr-FR" sz="2400" dirty="0" err="1">
                <a:latin typeface="Nunito" pitchFamily="2" charset="-93"/>
              </a:rPr>
              <a:t>Tích</a:t>
            </a:r>
            <a:r>
              <a:rPr lang="fr-FR" sz="2400" dirty="0">
                <a:latin typeface="Nunito" pitchFamily="2" charset="-93"/>
              </a:rPr>
              <a:t> </a:t>
            </a:r>
            <a:r>
              <a:rPr lang="fr-FR" sz="2400" dirty="0" err="1">
                <a:latin typeface="Nunito" pitchFamily="2" charset="-93"/>
              </a:rPr>
              <a:t>hợp</a:t>
            </a:r>
            <a:r>
              <a:rPr lang="fr-FR" sz="2400" dirty="0">
                <a:latin typeface="Nunito" pitchFamily="2" charset="-93"/>
              </a:rPr>
              <a:t> </a:t>
            </a:r>
            <a:r>
              <a:rPr lang="fr-FR" sz="2400" dirty="0" err="1">
                <a:latin typeface="Nunito" pitchFamily="2" charset="-93"/>
              </a:rPr>
              <a:t>OWASP</a:t>
            </a:r>
            <a:r>
              <a:rPr lang="fr-FR" sz="2400" dirty="0">
                <a:latin typeface="Nunito" pitchFamily="2" charset="-93"/>
              </a:rPr>
              <a:t> </a:t>
            </a:r>
            <a:r>
              <a:rPr lang="fr-FR" sz="2400" dirty="0" err="1">
                <a:latin typeface="Nunito" pitchFamily="2" charset="-93"/>
              </a:rPr>
              <a:t>ZAP</a:t>
            </a:r>
            <a:r>
              <a:rPr lang="fr-FR" sz="2400" dirty="0">
                <a:latin typeface="Nunito" pitchFamily="2" charset="-93"/>
              </a:rPr>
              <a:t> </a:t>
            </a:r>
            <a:r>
              <a:rPr lang="fr-FR" sz="2400" dirty="0" err="1">
                <a:latin typeface="Nunito" pitchFamily="2" charset="-93"/>
              </a:rPr>
              <a:t>để</a:t>
            </a:r>
            <a:r>
              <a:rPr lang="fr-FR" sz="2400" dirty="0">
                <a:latin typeface="Nunito" pitchFamily="2" charset="-93"/>
              </a:rPr>
              <a:t> </a:t>
            </a:r>
            <a:r>
              <a:rPr lang="fr-FR" sz="2400" dirty="0" err="1">
                <a:latin typeface="Nunito" pitchFamily="2" charset="-93"/>
              </a:rPr>
              <a:t>quét</a:t>
            </a:r>
            <a:r>
              <a:rPr lang="fr-FR" sz="2400" dirty="0">
                <a:latin typeface="Nunito" pitchFamily="2" charset="-93"/>
              </a:rPr>
              <a:t> </a:t>
            </a:r>
            <a:r>
              <a:rPr lang="fr-FR" sz="2400" dirty="0" err="1">
                <a:latin typeface="Nunito" pitchFamily="2" charset="-93"/>
              </a:rPr>
              <a:t>bị</a:t>
            </a:r>
            <a:r>
              <a:rPr lang="fr-FR" sz="2400" dirty="0">
                <a:latin typeface="Nunito" pitchFamily="2" charset="-93"/>
              </a:rPr>
              <a:t> </a:t>
            </a:r>
            <a:r>
              <a:rPr lang="fr-FR" sz="2400" dirty="0" err="1">
                <a:latin typeface="Nunito" pitchFamily="2" charset="-93"/>
              </a:rPr>
              <a:t>động</a:t>
            </a:r>
            <a:r>
              <a:rPr lang="fr-FR" sz="2400" dirty="0">
                <a:latin typeface="Nunito" pitchFamily="2" charset="-93"/>
              </a:rPr>
              <a:t> </a:t>
            </a:r>
            <a:r>
              <a:rPr lang="fr-FR" sz="2400" dirty="0" err="1">
                <a:latin typeface="Nunito" pitchFamily="2" charset="-93"/>
              </a:rPr>
              <a:t>trang</a:t>
            </a:r>
            <a:r>
              <a:rPr lang="fr-FR" sz="2400" dirty="0">
                <a:latin typeface="Nunito" pitchFamily="2" charset="-93"/>
              </a:rPr>
              <a:t> web (passive scanning)</a:t>
            </a:r>
            <a:br>
              <a:rPr lang="en-US" sz="1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p>
        </p:txBody>
      </p:sp>
      <p:pic>
        <p:nvPicPr>
          <p:cNvPr id="3" name="Picture 2" descr="A screenshot of a computer&#10;&#10;Description automatically generated">
            <a:extLst>
              <a:ext uri="{FF2B5EF4-FFF2-40B4-BE49-F238E27FC236}">
                <a16:creationId xmlns:a16="http://schemas.microsoft.com/office/drawing/2014/main" id="{3766A65E-4A82-ED49-1829-FF9EFADF6C69}"/>
              </a:ext>
            </a:extLst>
          </p:cNvPr>
          <p:cNvPicPr>
            <a:picLocks noChangeAspect="1"/>
          </p:cNvPicPr>
          <p:nvPr/>
        </p:nvPicPr>
        <p:blipFill>
          <a:blip r:embed="rId2"/>
          <a:stretch>
            <a:fillRect/>
          </a:stretch>
        </p:blipFill>
        <p:spPr>
          <a:xfrm>
            <a:off x="1633677" y="1074412"/>
            <a:ext cx="5972175" cy="3173095"/>
          </a:xfrm>
          <a:prstGeom prst="rect">
            <a:avLst/>
          </a:prstGeom>
        </p:spPr>
      </p:pic>
      <p:sp>
        <p:nvSpPr>
          <p:cNvPr id="5" name="TextBox 4">
            <a:extLst>
              <a:ext uri="{FF2B5EF4-FFF2-40B4-BE49-F238E27FC236}">
                <a16:creationId xmlns:a16="http://schemas.microsoft.com/office/drawing/2014/main" id="{82BF9490-B0E2-2120-BE60-21FE7E857399}"/>
              </a:ext>
            </a:extLst>
          </p:cNvPr>
          <p:cNvSpPr txBox="1"/>
          <p:nvPr/>
        </p:nvSpPr>
        <p:spPr>
          <a:xfrm>
            <a:off x="1232232" y="4308651"/>
            <a:ext cx="6075533" cy="307777"/>
          </a:xfrm>
          <a:prstGeom prst="rect">
            <a:avLst/>
          </a:prstGeom>
          <a:noFill/>
        </p:spPr>
        <p:txBody>
          <a:bodyPr wrap="square">
            <a:spAutoFit/>
          </a:bodyPr>
          <a:lstStyle/>
          <a:p>
            <a:pPr algn="ctr"/>
            <a:r>
              <a:rPr lang="en-US" sz="1400" b="1" dirty="0">
                <a:latin typeface="Nunito" pitchFamily="2" charset="-93"/>
              </a:rPr>
              <a:t>Report </a:t>
            </a:r>
            <a:r>
              <a:rPr lang="en-US" sz="1400" b="1" dirty="0" err="1">
                <a:latin typeface="Nunito" pitchFamily="2" charset="-93"/>
              </a:rPr>
              <a:t>được</a:t>
            </a:r>
            <a:r>
              <a:rPr lang="en-US" sz="1400" b="1" dirty="0">
                <a:latin typeface="Nunito" pitchFamily="2" charset="-93"/>
              </a:rPr>
              <a:t> </a:t>
            </a:r>
            <a:r>
              <a:rPr lang="en-US" sz="1400" b="1" dirty="0" err="1">
                <a:latin typeface="Nunito" pitchFamily="2" charset="-93"/>
              </a:rPr>
              <a:t>xuất</a:t>
            </a:r>
            <a:r>
              <a:rPr lang="en-US" sz="1400" b="1" dirty="0">
                <a:latin typeface="Nunito" pitchFamily="2" charset="-93"/>
              </a:rPr>
              <a:t> </a:t>
            </a:r>
            <a:r>
              <a:rPr lang="en-US" sz="1400" b="1" dirty="0" err="1">
                <a:latin typeface="Nunito" pitchFamily="2" charset="-93"/>
              </a:rPr>
              <a:t>ra</a:t>
            </a:r>
            <a:r>
              <a:rPr lang="en-US" sz="1400" b="1" dirty="0">
                <a:latin typeface="Nunito" pitchFamily="2" charset="-93"/>
              </a:rPr>
              <a:t> </a:t>
            </a:r>
            <a:r>
              <a:rPr lang="en-US" sz="1400" b="1" dirty="0" err="1">
                <a:latin typeface="Nunito" pitchFamily="2" charset="-93"/>
              </a:rPr>
              <a:t>dưới</a:t>
            </a:r>
            <a:r>
              <a:rPr lang="en-US" sz="1400" b="1" dirty="0">
                <a:latin typeface="Nunito" pitchFamily="2" charset="-93"/>
              </a:rPr>
              <a:t> </a:t>
            </a:r>
            <a:r>
              <a:rPr lang="en-US" sz="1400" b="1" dirty="0" err="1">
                <a:latin typeface="Nunito" pitchFamily="2" charset="-93"/>
              </a:rPr>
              <a:t>dạng</a:t>
            </a:r>
            <a:r>
              <a:rPr lang="en-US" sz="1400" b="1" dirty="0">
                <a:latin typeface="Nunito" pitchFamily="2" charset="-93"/>
              </a:rPr>
              <a:t> HTML</a:t>
            </a:r>
          </a:p>
        </p:txBody>
      </p:sp>
    </p:spTree>
    <p:extLst>
      <p:ext uri="{BB962C8B-B14F-4D97-AF65-F5344CB8AC3E}">
        <p14:creationId xmlns:p14="http://schemas.microsoft.com/office/powerpoint/2010/main" val="145385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0"/>
          <p:cNvSpPr txBox="1">
            <a:spLocks noGrp="1"/>
          </p:cNvSpPr>
          <p:nvPr>
            <p:ph type="title"/>
          </p:nvPr>
        </p:nvSpPr>
        <p:spPr>
          <a:xfrm>
            <a:off x="303705" y="2357840"/>
            <a:ext cx="8981544" cy="10398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US" sz="4400" dirty="0" err="1">
                <a:latin typeface="Nunito Black" pitchFamily="2" charset="-93"/>
              </a:rPr>
              <a:t>NỘI</a:t>
            </a:r>
            <a:r>
              <a:rPr lang="en-US" sz="4400" dirty="0">
                <a:latin typeface="Nunito Black" pitchFamily="2" charset="-93"/>
              </a:rPr>
              <a:t> DUNG </a:t>
            </a:r>
            <a:r>
              <a:rPr lang="en-US" sz="4400" dirty="0" err="1">
                <a:latin typeface="Nunito Black" pitchFamily="2" charset="-93"/>
              </a:rPr>
              <a:t>CHÍNH</a:t>
            </a:r>
            <a:br>
              <a:rPr lang="en-US" sz="4400" dirty="0">
                <a:latin typeface="Nunito Black" pitchFamily="2" charset="-93"/>
              </a:rPr>
            </a:br>
            <a:r>
              <a:rPr lang="en-US" sz="4400" dirty="0" err="1">
                <a:latin typeface="Nunito Black" pitchFamily="2" charset="-93"/>
              </a:rPr>
              <a:t>VÀ</a:t>
            </a:r>
            <a:r>
              <a:rPr lang="en-US" sz="4400" dirty="0">
                <a:latin typeface="Nunito Black" pitchFamily="2" charset="-93"/>
              </a:rPr>
              <a:t> PHƯƠNG </a:t>
            </a:r>
            <a:r>
              <a:rPr lang="en-US" sz="4400" dirty="0" err="1">
                <a:latin typeface="Nunito Black" pitchFamily="2" charset="-93"/>
              </a:rPr>
              <a:t>PHÁP</a:t>
            </a:r>
            <a:r>
              <a:rPr lang="en-US" sz="4400" dirty="0">
                <a:latin typeface="Nunito Black" pitchFamily="2" charset="-93"/>
              </a:rPr>
              <a:t> </a:t>
            </a:r>
            <a:r>
              <a:rPr lang="en-US" sz="4400" dirty="0" err="1">
                <a:latin typeface="Nunito Black" pitchFamily="2" charset="-93"/>
              </a:rPr>
              <a:t>THỰC</a:t>
            </a:r>
            <a:r>
              <a:rPr lang="en-US" sz="4400" dirty="0">
                <a:latin typeface="Nunito Black" pitchFamily="2" charset="-93"/>
              </a:rPr>
              <a:t> </a:t>
            </a:r>
            <a:r>
              <a:rPr lang="en-US" sz="4400" dirty="0" err="1">
                <a:latin typeface="Nunito Black" pitchFamily="2" charset="-93"/>
              </a:rPr>
              <a:t>HIỆN</a:t>
            </a:r>
            <a:endParaRPr sz="4400" dirty="0">
              <a:latin typeface="Nunito Black" pitchFamily="2" charset="-93"/>
            </a:endParaRPr>
          </a:p>
        </p:txBody>
      </p:sp>
      <p:sp>
        <p:nvSpPr>
          <p:cNvPr id="4" name="Google Shape;301;p37">
            <a:extLst>
              <a:ext uri="{FF2B5EF4-FFF2-40B4-BE49-F238E27FC236}">
                <a16:creationId xmlns:a16="http://schemas.microsoft.com/office/drawing/2014/main" id="{2E7C3049-7140-B5AF-11B1-9CE61D34D4FB}"/>
              </a:ext>
            </a:extLst>
          </p:cNvPr>
          <p:cNvSpPr txBox="1">
            <a:spLocks/>
          </p:cNvSpPr>
          <p:nvPr/>
        </p:nvSpPr>
        <p:spPr>
          <a:xfrm>
            <a:off x="552569" y="274537"/>
            <a:ext cx="13242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a:solidFill>
                  <a:schemeClr val="accent2"/>
                </a:solidFill>
                <a:latin typeface="Nunito Black" pitchFamily="2" charset="-93"/>
              </a:rPr>
              <a:t>02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340" name="Google Shape;340;p41"/>
          <p:cNvGrpSpPr/>
          <p:nvPr/>
        </p:nvGrpSpPr>
        <p:grpSpPr>
          <a:xfrm rot="10800000" flipH="1">
            <a:off x="6142124" y="-2658395"/>
            <a:ext cx="2907625" cy="8586975"/>
            <a:chOff x="6005650" y="-1385000"/>
            <a:chExt cx="2907625" cy="8586975"/>
          </a:xfrm>
        </p:grpSpPr>
        <p:sp>
          <p:nvSpPr>
            <p:cNvPr id="341" name="Google Shape;341;p41"/>
            <p:cNvSpPr/>
            <p:nvPr/>
          </p:nvSpPr>
          <p:spPr>
            <a:xfrm>
              <a:off x="7286675" y="904675"/>
              <a:ext cx="1626600" cy="6297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2" name="Google Shape;342;p41"/>
            <p:cNvSpPr/>
            <p:nvPr/>
          </p:nvSpPr>
          <p:spPr>
            <a:xfrm>
              <a:off x="6234375" y="2458969"/>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3" name="Google Shape;343;p41"/>
            <p:cNvSpPr/>
            <p:nvPr/>
          </p:nvSpPr>
          <p:spPr>
            <a:xfrm>
              <a:off x="6005650" y="-1385000"/>
              <a:ext cx="1107300" cy="1107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3" name="Subtitle 2">
            <a:extLst>
              <a:ext uri="{FF2B5EF4-FFF2-40B4-BE49-F238E27FC236}">
                <a16:creationId xmlns:a16="http://schemas.microsoft.com/office/drawing/2014/main" id="{2C550B80-350B-0510-4607-3203D9CFEFCC}"/>
              </a:ext>
            </a:extLst>
          </p:cNvPr>
          <p:cNvSpPr>
            <a:spLocks noGrp="1"/>
          </p:cNvSpPr>
          <p:nvPr>
            <p:ph type="subTitle" idx="1"/>
          </p:nvPr>
        </p:nvSpPr>
        <p:spPr>
          <a:xfrm>
            <a:off x="480515" y="1637749"/>
            <a:ext cx="7597697" cy="1107302"/>
          </a:xfrm>
        </p:spPr>
        <p:txBody>
          <a:bodyPr/>
          <a:lstStyle/>
          <a:p>
            <a:pPr algn="r"/>
            <a:r>
              <a:rPr lang="en-US" sz="6000" b="1" dirty="0" err="1">
                <a:latin typeface="Nunito Black"/>
              </a:rPr>
              <a:t>KẾT</a:t>
            </a:r>
            <a:r>
              <a:rPr lang="en-US" sz="6000" b="1" dirty="0">
                <a:latin typeface="Nunito Black"/>
              </a:rPr>
              <a:t> </a:t>
            </a:r>
            <a:r>
              <a:rPr lang="en-US" sz="6000" b="1" dirty="0" err="1">
                <a:latin typeface="Nunito Black"/>
              </a:rPr>
              <a:t>QUẢ</a:t>
            </a:r>
            <a:r>
              <a:rPr lang="en-US" sz="6000" b="1" dirty="0">
                <a:latin typeface="Nunito Black"/>
              </a:rPr>
              <a:t>, </a:t>
            </a:r>
            <a:r>
              <a:rPr lang="en-US" sz="6000" b="1" dirty="0" err="1">
                <a:latin typeface="Nunito Black"/>
              </a:rPr>
              <a:t>KẾT</a:t>
            </a:r>
            <a:r>
              <a:rPr lang="en-US" sz="6000" b="1" dirty="0">
                <a:latin typeface="Nunito Black"/>
              </a:rPr>
              <a:t> </a:t>
            </a:r>
            <a:r>
              <a:rPr lang="en-US" sz="6000" b="1" dirty="0" err="1">
                <a:latin typeface="Nunito Black"/>
              </a:rPr>
              <a:t>LUẬN</a:t>
            </a:r>
            <a:r>
              <a:rPr lang="en-US" sz="6000" b="1" dirty="0">
                <a:latin typeface="Nunito Black"/>
              </a:rPr>
              <a:t> </a:t>
            </a:r>
            <a:r>
              <a:rPr lang="en-US" sz="6000" b="1" dirty="0" err="1">
                <a:latin typeface="Nunito Black"/>
              </a:rPr>
              <a:t>VÀ</a:t>
            </a:r>
            <a:r>
              <a:rPr lang="en-US" sz="6000" b="1" dirty="0">
                <a:latin typeface="Nunito Black"/>
              </a:rPr>
              <a:t> </a:t>
            </a:r>
            <a:r>
              <a:rPr lang="en-US" sz="6000" b="1" dirty="0" err="1">
                <a:latin typeface="Nunito Black"/>
              </a:rPr>
              <a:t>HƯỚNG</a:t>
            </a:r>
            <a:r>
              <a:rPr lang="en-US" sz="6000" b="1" dirty="0">
                <a:latin typeface="Nunito Black"/>
              </a:rPr>
              <a:t> </a:t>
            </a:r>
            <a:r>
              <a:rPr lang="en-US" sz="6000" b="1" dirty="0" err="1">
                <a:latin typeface="Nunito Black"/>
              </a:rPr>
              <a:t>PHÁT</a:t>
            </a:r>
            <a:r>
              <a:rPr lang="en-US" sz="6000" b="1" dirty="0">
                <a:latin typeface="Nunito Black"/>
              </a:rPr>
              <a:t> </a:t>
            </a:r>
            <a:r>
              <a:rPr lang="en-US" sz="6000" b="1" dirty="0" err="1">
                <a:latin typeface="Nunito Black"/>
              </a:rPr>
              <a:t>TRIỂN</a:t>
            </a:r>
            <a:endParaRPr lang="en-US" sz="6000" b="1" dirty="0">
              <a:latin typeface="Nunito Black"/>
            </a:endParaRPr>
          </a:p>
        </p:txBody>
      </p:sp>
      <p:sp>
        <p:nvSpPr>
          <p:cNvPr id="335" name="Google Shape;335;p41"/>
          <p:cNvSpPr txBox="1">
            <a:spLocks noGrp="1"/>
          </p:cNvSpPr>
          <p:nvPr>
            <p:ph type="title"/>
          </p:nvPr>
        </p:nvSpPr>
        <p:spPr>
          <a:xfrm>
            <a:off x="6580502" y="1249199"/>
            <a:ext cx="1931108"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a:latin typeface="Nunito Black" pitchFamily="2" charset="-93"/>
              </a:rPr>
              <a:t>04</a:t>
            </a:r>
            <a:endParaRPr sz="6000">
              <a:latin typeface="Nunito Black" pitchFamily="2" charset="-93"/>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676508" y="145557"/>
            <a:ext cx="7352824" cy="572700"/>
          </a:xfrm>
          <a:prstGeom prst="rect">
            <a:avLst/>
          </a:prstGeom>
        </p:spPr>
        <p:txBody>
          <a:bodyPr spcFirstLastPara="1" wrap="square" lIns="91425" tIns="91425" rIns="91425" bIns="91425" anchor="t" anchorCtr="0">
            <a:noAutofit/>
          </a:bodyPr>
          <a:lstStyle/>
          <a:p>
            <a:r>
              <a:rPr lang="en-US" sz="3200" dirty="0">
                <a:latin typeface="Nunito"/>
              </a:rPr>
              <a:t>04. </a:t>
            </a:r>
            <a:r>
              <a:rPr lang="en-US" sz="3200" dirty="0" err="1">
                <a:latin typeface="Nunito"/>
              </a:rPr>
              <a:t>KẾT</a:t>
            </a:r>
            <a:r>
              <a:rPr lang="en-US" sz="3200" dirty="0">
                <a:latin typeface="Nunito"/>
              </a:rPr>
              <a:t> </a:t>
            </a:r>
            <a:r>
              <a:rPr lang="en-US" sz="3200" dirty="0" err="1">
                <a:latin typeface="Nunito"/>
              </a:rPr>
              <a:t>QUẢ</a:t>
            </a:r>
            <a:r>
              <a:rPr lang="en-US" sz="3200" dirty="0">
                <a:latin typeface="Nunito"/>
              </a:rPr>
              <a:t> </a:t>
            </a:r>
            <a:r>
              <a:rPr lang="en-US" sz="3200" dirty="0" err="1">
                <a:latin typeface="Nunito"/>
              </a:rPr>
              <a:t>THỰC</a:t>
            </a:r>
            <a:r>
              <a:rPr lang="en-US" sz="3200" dirty="0">
                <a:latin typeface="Nunito"/>
              </a:rPr>
              <a:t> </a:t>
            </a:r>
            <a:r>
              <a:rPr lang="en-US" sz="3200" dirty="0" err="1">
                <a:latin typeface="Nunito"/>
              </a:rPr>
              <a:t>NGHIỆM</a:t>
            </a:r>
            <a:endParaRPr lang="en-US" sz="3200" dirty="0">
              <a:latin typeface="Nunito" pitchFamily="2" charset="-93"/>
            </a:endParaRPr>
          </a:p>
        </p:txBody>
      </p:sp>
      <p:sp>
        <p:nvSpPr>
          <p:cNvPr id="463" name="Google Shape;463;p49"/>
          <p:cNvSpPr txBox="1">
            <a:spLocks noGrp="1"/>
          </p:cNvSpPr>
          <p:nvPr>
            <p:ph type="body" idx="1"/>
          </p:nvPr>
        </p:nvSpPr>
        <p:spPr>
          <a:xfrm>
            <a:off x="219307" y="740442"/>
            <a:ext cx="8705386" cy="3662616"/>
          </a:xfrm>
          <a:prstGeom prst="rect">
            <a:avLst/>
          </a:prstGeom>
        </p:spPr>
        <p:txBody>
          <a:bodyPr spcFirstLastPara="1" wrap="square" lIns="91425" tIns="91425" rIns="91425" bIns="91425" anchor="t" anchorCtr="0">
            <a:noAutofit/>
          </a:bodyPr>
          <a:lstStyle/>
          <a:p>
            <a:pPr>
              <a:lnSpc>
                <a:spcPct val="114999"/>
              </a:lnSpc>
              <a:buFont typeface="Arial" panose="020B0604020202020204" pitchFamily="34" charset="0"/>
              <a:buChar char="•"/>
            </a:pPr>
            <a:r>
              <a:rPr lang="vi-VN" sz="1600" dirty="0">
                <a:solidFill>
                  <a:schemeClr val="bg1">
                    <a:lumMod val="10000"/>
                  </a:schemeClr>
                </a:solidFill>
                <a:latin typeface="Nunito"/>
              </a:rPr>
              <a:t>Các kịch bản thực nghiệm đều cho ra kết quả tốt, giống với dự tính ban đầu</a:t>
            </a:r>
          </a:p>
          <a:p>
            <a:pPr>
              <a:lnSpc>
                <a:spcPct val="114999"/>
              </a:lnSpc>
              <a:buFont typeface="Arial" panose="020B0604020202020204" pitchFamily="34" charset="0"/>
              <a:buChar char="•"/>
            </a:pPr>
            <a:r>
              <a:rPr lang="vi-VN" sz="1600" dirty="0">
                <a:solidFill>
                  <a:schemeClr val="bg1">
                    <a:lumMod val="10000"/>
                  </a:schemeClr>
                </a:solidFill>
                <a:latin typeface="Nunito"/>
              </a:rPr>
              <a:t>Khi tích hợp OWASP ZAP và Selenium WebDriver để quét bị động trang web, các kết quả thu được có thể bao gồm:</a:t>
            </a:r>
          </a:p>
          <a:p>
            <a:pPr marL="139700" indent="0">
              <a:lnSpc>
                <a:spcPct val="114999"/>
              </a:lnSpc>
              <a:buNone/>
            </a:pPr>
            <a:r>
              <a:rPr lang="vi-VN" sz="1600" dirty="0">
                <a:solidFill>
                  <a:schemeClr val="bg1">
                    <a:lumMod val="10000"/>
                  </a:schemeClr>
                </a:solidFill>
                <a:latin typeface="Nunito"/>
              </a:rPr>
              <a:t>  + Danh sách các yêu cầu HTTP/HTTPS được ZAP thu thập trong quá trình Selenium duyệt trang. Các thông tin như URL, phương thức, thông số, và nội dung yêu cầu/phản hồi sẽ được hiển thị.</a:t>
            </a:r>
          </a:p>
          <a:p>
            <a:pPr marL="139700" indent="0">
              <a:lnSpc>
                <a:spcPct val="114999"/>
              </a:lnSpc>
              <a:buNone/>
            </a:pPr>
            <a:r>
              <a:rPr lang="vi-VN" sz="1600" dirty="0">
                <a:solidFill>
                  <a:schemeClr val="bg1">
                    <a:lumMod val="10000"/>
                  </a:schemeClr>
                </a:solidFill>
                <a:latin typeface="Nunito"/>
              </a:rPr>
              <a:t>  + Các lỗ hổng và điểm yếu bảo mật tiềm ẩn được ZAP phát hiện, ví dụ như Content Security Policy (CSP) Header Not Set, Cookie No HttpOnly Flag,…</a:t>
            </a:r>
          </a:p>
          <a:p>
            <a:pPr marL="139700" indent="0">
              <a:lnSpc>
                <a:spcPct val="114999"/>
              </a:lnSpc>
              <a:buNone/>
            </a:pPr>
            <a:r>
              <a:rPr lang="vi-VN" sz="1600" dirty="0">
                <a:solidFill>
                  <a:schemeClr val="bg1">
                    <a:lumMod val="10000"/>
                  </a:schemeClr>
                </a:solidFill>
                <a:latin typeface="Nunito"/>
              </a:rPr>
              <a:t>  + Các phân tích và đánh giá rủi ro về các điểm yếu được ZAP báo cáo, bao gồm mức độ nghiêm trọng và hướng dẫn khắc phục.</a:t>
            </a:r>
          </a:p>
          <a:p>
            <a:pPr marL="139700" indent="0">
              <a:lnSpc>
                <a:spcPct val="114999"/>
              </a:lnSpc>
              <a:buNone/>
            </a:pPr>
            <a:r>
              <a:rPr lang="vi-VN" sz="1600" dirty="0">
                <a:solidFill>
                  <a:schemeClr val="bg1">
                    <a:lumMod val="10000"/>
                  </a:schemeClr>
                </a:solidFill>
                <a:latin typeface="Nunito"/>
              </a:rPr>
              <a:t>  + Report tổng quan mức độ bảo mật của ứng dụng web, cung cấp cho nhà phát triển và nhà quản lý thông tin chi tiết về tình trạng bảo mật hiện tại.</a:t>
            </a:r>
          </a:p>
          <a:p>
            <a:pPr>
              <a:lnSpc>
                <a:spcPct val="114999"/>
              </a:lnSpc>
              <a:buFont typeface="Arial" panose="020B0604020202020204" pitchFamily="34" charset="0"/>
              <a:buChar char="•"/>
            </a:pPr>
            <a:r>
              <a:rPr lang="vi-VN" sz="1600" dirty="0">
                <a:solidFill>
                  <a:schemeClr val="bg1">
                    <a:lumMod val="10000"/>
                  </a:schemeClr>
                </a:solidFill>
                <a:latin typeface="Nunito"/>
              </a:rPr>
              <a:t>Với những kết quả này, nhóm bảo mật và phát triển có thể sử dụng để cải thiện an toàn của ứng dụng web một cách hiệu quả.</a:t>
            </a:r>
          </a:p>
          <a:p>
            <a:pPr>
              <a:lnSpc>
                <a:spcPct val="114999"/>
              </a:lnSpc>
            </a:pPr>
            <a:endParaRPr lang="vi-VN" sz="1600" dirty="0">
              <a:solidFill>
                <a:schemeClr val="bg1">
                  <a:lumMod val="10000"/>
                </a:schemeClr>
              </a:solidFill>
              <a:latin typeface="Nunito"/>
            </a:endParaRPr>
          </a:p>
          <a:p>
            <a:pPr>
              <a:lnSpc>
                <a:spcPct val="114999"/>
              </a:lnSpc>
            </a:pPr>
            <a:endParaRPr lang="vi-VN" sz="1600" dirty="0">
              <a:solidFill>
                <a:schemeClr val="bg1">
                  <a:lumMod val="10000"/>
                </a:schemeClr>
              </a:solidFill>
              <a:latin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721112" y="264504"/>
            <a:ext cx="7352824" cy="572700"/>
          </a:xfrm>
          <a:prstGeom prst="rect">
            <a:avLst/>
          </a:prstGeom>
        </p:spPr>
        <p:txBody>
          <a:bodyPr spcFirstLastPara="1" wrap="square" lIns="91425" tIns="91425" rIns="91425" bIns="91425" anchor="t" anchorCtr="0">
            <a:noAutofit/>
          </a:bodyPr>
          <a:lstStyle/>
          <a:p>
            <a:r>
              <a:rPr lang="en-US" sz="3200" dirty="0">
                <a:latin typeface="Nunito"/>
              </a:rPr>
              <a:t>04. </a:t>
            </a:r>
            <a:r>
              <a:rPr lang="en-US" sz="3200" dirty="0" err="1">
                <a:latin typeface="Nunito"/>
              </a:rPr>
              <a:t>KẾT</a:t>
            </a:r>
            <a:r>
              <a:rPr lang="en-US" sz="3200" dirty="0">
                <a:latin typeface="Nunito"/>
              </a:rPr>
              <a:t> </a:t>
            </a:r>
            <a:r>
              <a:rPr lang="en-US" sz="3200" dirty="0" err="1">
                <a:latin typeface="Nunito"/>
              </a:rPr>
              <a:t>LUẬN</a:t>
            </a:r>
            <a:endParaRPr lang="en-US" sz="3200" dirty="0">
              <a:latin typeface="Nunito" pitchFamily="2" charset="-93"/>
            </a:endParaRPr>
          </a:p>
        </p:txBody>
      </p:sp>
      <p:sp>
        <p:nvSpPr>
          <p:cNvPr id="463" name="Google Shape;463;p49"/>
          <p:cNvSpPr txBox="1">
            <a:spLocks noGrp="1"/>
          </p:cNvSpPr>
          <p:nvPr>
            <p:ph type="body" idx="1"/>
          </p:nvPr>
        </p:nvSpPr>
        <p:spPr>
          <a:xfrm>
            <a:off x="480916" y="916930"/>
            <a:ext cx="8184995" cy="3906221"/>
          </a:xfrm>
          <a:prstGeom prst="rect">
            <a:avLst/>
          </a:prstGeom>
        </p:spPr>
        <p:txBody>
          <a:bodyPr spcFirstLastPara="1" wrap="square" lIns="91425" tIns="91425" rIns="91425" bIns="91425" anchor="t" anchorCtr="0">
            <a:noAutofit/>
          </a:bodyPr>
          <a:lstStyle/>
          <a:p>
            <a:pPr marL="457200" lvl="0" indent="-317500" algn="l" rtl="0">
              <a:lnSpc>
                <a:spcPct val="114999"/>
              </a:lnSpc>
              <a:spcBef>
                <a:spcPts val="0"/>
              </a:spcBef>
              <a:spcAft>
                <a:spcPts val="0"/>
              </a:spcAft>
              <a:buSzPts val="1400"/>
              <a:buChar char="●"/>
            </a:pPr>
            <a:endParaRPr lang="vi-VN" sz="1800" dirty="0">
              <a:solidFill>
                <a:schemeClr val="bg1">
                  <a:lumMod val="10000"/>
                </a:schemeClr>
              </a:solidFill>
              <a:latin typeface="Nunito"/>
            </a:endParaRPr>
          </a:p>
          <a:p>
            <a:pPr>
              <a:lnSpc>
                <a:spcPct val="114999"/>
              </a:lnSpc>
            </a:pPr>
            <a:r>
              <a:rPr lang="vi-VN" sz="1800" dirty="0">
                <a:solidFill>
                  <a:schemeClr val="bg1">
                    <a:lumMod val="10000"/>
                  </a:schemeClr>
                </a:solidFill>
                <a:latin typeface="Nunito"/>
              </a:rPr>
              <a:t>Việc tự động hóa kiểm thử bảo mật ứng dụng web với Selenium là một giải pháp hiệu quả giúp nâng cao chất lượng và an toàn của các ứng dụng web. Qua nghiên cứu, chúng ta đã học được cách sử dụng Selenium để thực hiện các kiểm thử an ninh như kiểm tra lỗ hổng SQL Injection, Cross-Site Scripting, Broken Authentication, và nhiều loại tấn công khác. Việc tự động hóa này giúp giảm thời gian, chi phí và tăng độ chính xác so với kiểm thử thủ công.</a:t>
            </a:r>
          </a:p>
        </p:txBody>
      </p:sp>
    </p:spTree>
    <p:extLst>
      <p:ext uri="{BB962C8B-B14F-4D97-AF65-F5344CB8AC3E}">
        <p14:creationId xmlns:p14="http://schemas.microsoft.com/office/powerpoint/2010/main" val="1706947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721112" y="264504"/>
            <a:ext cx="7352824" cy="572700"/>
          </a:xfrm>
          <a:prstGeom prst="rect">
            <a:avLst/>
          </a:prstGeom>
        </p:spPr>
        <p:txBody>
          <a:bodyPr spcFirstLastPara="1" wrap="square" lIns="91425" tIns="91425" rIns="91425" bIns="91425" anchor="t" anchorCtr="0">
            <a:noAutofit/>
          </a:bodyPr>
          <a:lstStyle/>
          <a:p>
            <a:r>
              <a:rPr lang="en-US" sz="3200" dirty="0">
                <a:latin typeface="Nunito"/>
              </a:rPr>
              <a:t>04. </a:t>
            </a:r>
            <a:r>
              <a:rPr lang="en-US" sz="3200" dirty="0" err="1">
                <a:latin typeface="Nunito"/>
              </a:rPr>
              <a:t>KẾT</a:t>
            </a:r>
            <a:r>
              <a:rPr lang="en-US" sz="3200" dirty="0">
                <a:latin typeface="Nunito"/>
              </a:rPr>
              <a:t> </a:t>
            </a:r>
            <a:r>
              <a:rPr lang="en-US" sz="3200" dirty="0" err="1">
                <a:latin typeface="Nunito"/>
              </a:rPr>
              <a:t>LUẬN</a:t>
            </a:r>
            <a:endParaRPr lang="en-US" sz="3200" dirty="0">
              <a:latin typeface="Nunito" pitchFamily="2" charset="-93"/>
            </a:endParaRPr>
          </a:p>
        </p:txBody>
      </p:sp>
      <p:sp>
        <p:nvSpPr>
          <p:cNvPr id="463" name="Google Shape;463;p49"/>
          <p:cNvSpPr txBox="1">
            <a:spLocks noGrp="1"/>
          </p:cNvSpPr>
          <p:nvPr>
            <p:ph type="body" idx="1"/>
          </p:nvPr>
        </p:nvSpPr>
        <p:spPr>
          <a:xfrm>
            <a:off x="480916" y="1049452"/>
            <a:ext cx="8184995" cy="3906221"/>
          </a:xfrm>
          <a:prstGeom prst="rect">
            <a:avLst/>
          </a:prstGeom>
        </p:spPr>
        <p:txBody>
          <a:bodyPr spcFirstLastPara="1" wrap="square" lIns="91425" tIns="91425" rIns="91425" bIns="91425" anchor="t" anchorCtr="0">
            <a:noAutofit/>
          </a:bodyPr>
          <a:lstStyle/>
          <a:p>
            <a:pPr>
              <a:lnSpc>
                <a:spcPct val="114999"/>
              </a:lnSpc>
            </a:pPr>
            <a:r>
              <a:rPr lang="vi-VN" sz="1800" dirty="0">
                <a:solidFill>
                  <a:schemeClr val="bg1">
                    <a:lumMod val="10000"/>
                  </a:schemeClr>
                </a:solidFill>
                <a:latin typeface="Nunito"/>
              </a:rPr>
              <a:t>Việc tích hợp Selenium với công cụ bảo mật OWASP ZAP đã giúp cho việc phát hiện lỗ hổng bảo mật một cách toàn diện hơn cũng như tăng tính tự động hoá. Ngoài ra nó còn hỗ trợ kiểm thử đa nền tảng như Chrome, Firefox, Edge,…</a:t>
            </a:r>
          </a:p>
          <a:p>
            <a:pPr>
              <a:lnSpc>
                <a:spcPct val="114999"/>
              </a:lnSpc>
            </a:pPr>
            <a:r>
              <a:rPr lang="vi-VN" sz="1800" dirty="0">
                <a:solidFill>
                  <a:schemeClr val="bg1">
                    <a:lumMod val="10000"/>
                  </a:schemeClr>
                </a:solidFill>
                <a:latin typeface="Nunito"/>
              </a:rPr>
              <a:t>Tuy nhiên, để sử dụng Selenium một cách hiệu quả, cần có những kỹ năng lập trình và kiến thức về bảo mật web sâu rộng. Ngoài ra, Selenium cũng có một số hạn chế như không thể kiểm thử được một số loại tấn công phức tạp hoặc cần sự can thiệp của con người.</a:t>
            </a:r>
          </a:p>
        </p:txBody>
      </p:sp>
    </p:spTree>
    <p:extLst>
      <p:ext uri="{BB962C8B-B14F-4D97-AF65-F5344CB8AC3E}">
        <p14:creationId xmlns:p14="http://schemas.microsoft.com/office/powerpoint/2010/main" val="3135045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721112" y="264504"/>
            <a:ext cx="7352824" cy="572700"/>
          </a:xfrm>
          <a:prstGeom prst="rect">
            <a:avLst/>
          </a:prstGeom>
        </p:spPr>
        <p:txBody>
          <a:bodyPr spcFirstLastPara="1" wrap="square" lIns="91425" tIns="91425" rIns="91425" bIns="91425" anchor="t" anchorCtr="0">
            <a:noAutofit/>
          </a:bodyPr>
          <a:lstStyle/>
          <a:p>
            <a:r>
              <a:rPr lang="en-US" sz="3600" dirty="0">
                <a:latin typeface="Nunito"/>
              </a:rPr>
              <a:t>04. </a:t>
            </a:r>
            <a:r>
              <a:rPr lang="en-US" sz="3600" dirty="0" err="1">
                <a:latin typeface="Nunito"/>
              </a:rPr>
              <a:t>HƯỚNG</a:t>
            </a:r>
            <a:r>
              <a:rPr lang="en-US" sz="3600" dirty="0">
                <a:latin typeface="Nunito"/>
              </a:rPr>
              <a:t> </a:t>
            </a:r>
            <a:r>
              <a:rPr lang="en-US" sz="3600" dirty="0" err="1">
                <a:latin typeface="Nunito"/>
              </a:rPr>
              <a:t>PHÁT</a:t>
            </a:r>
            <a:r>
              <a:rPr lang="en-US" sz="3600" dirty="0">
                <a:latin typeface="Nunito"/>
              </a:rPr>
              <a:t> </a:t>
            </a:r>
            <a:r>
              <a:rPr lang="en-US" sz="3600" dirty="0" err="1">
                <a:latin typeface="Nunito"/>
              </a:rPr>
              <a:t>TRIỂN</a:t>
            </a:r>
            <a:endParaRPr lang="en-US" sz="3600" dirty="0">
              <a:latin typeface="Nunito" pitchFamily="2" charset="-93"/>
            </a:endParaRPr>
          </a:p>
        </p:txBody>
      </p:sp>
      <p:sp>
        <p:nvSpPr>
          <p:cNvPr id="463" name="Google Shape;463;p49"/>
          <p:cNvSpPr txBox="1">
            <a:spLocks noGrp="1"/>
          </p:cNvSpPr>
          <p:nvPr>
            <p:ph type="body" idx="1"/>
          </p:nvPr>
        </p:nvSpPr>
        <p:spPr>
          <a:xfrm>
            <a:off x="480916" y="1140561"/>
            <a:ext cx="8184995" cy="3906221"/>
          </a:xfrm>
          <a:prstGeom prst="rect">
            <a:avLst/>
          </a:prstGeom>
        </p:spPr>
        <p:txBody>
          <a:bodyPr spcFirstLastPara="1" wrap="square" lIns="91425" tIns="91425" rIns="91425" bIns="91425" anchor="t" anchorCtr="0">
            <a:noAutofit/>
          </a:bodyPr>
          <a:lstStyle/>
          <a:p>
            <a:pPr>
              <a:lnSpc>
                <a:spcPct val="114999"/>
              </a:lnSpc>
            </a:pPr>
            <a:r>
              <a:rPr lang="vi-VN" sz="1800" dirty="0">
                <a:solidFill>
                  <a:schemeClr val="bg1">
                    <a:lumMod val="10000"/>
                  </a:schemeClr>
                </a:solidFill>
                <a:latin typeface="Nunito"/>
              </a:rPr>
              <a:t>Để nâng cao hiệu quả của tự động hóa bảo mật ứng dụng web với Selenium, có thể xem xét các hướng đi dưới đây:</a:t>
            </a:r>
          </a:p>
          <a:p>
            <a:pPr marL="139700" indent="0">
              <a:lnSpc>
                <a:spcPct val="114999"/>
              </a:lnSpc>
              <a:buNone/>
            </a:pPr>
            <a:r>
              <a:rPr lang="vi-VN" sz="1800" dirty="0">
                <a:solidFill>
                  <a:schemeClr val="bg1">
                    <a:lumMod val="10000"/>
                  </a:schemeClr>
                </a:solidFill>
                <a:latin typeface="Nunito"/>
              </a:rPr>
              <a:t>  - Áp dụng học máy và trí tuệ nhân tạo: Nghiên cứu việc sử dụng các thuật toán học máy và AI để nâng cao khả năng phát hiện và phân tích lỗ hổng bảo mật một cách tự động.</a:t>
            </a:r>
          </a:p>
          <a:p>
            <a:pPr marL="139700" indent="0">
              <a:lnSpc>
                <a:spcPct val="114999"/>
              </a:lnSpc>
              <a:buNone/>
            </a:pPr>
            <a:r>
              <a:rPr lang="vi-VN" sz="1800" dirty="0">
                <a:solidFill>
                  <a:schemeClr val="bg1">
                    <a:lumMod val="10000"/>
                  </a:schemeClr>
                </a:solidFill>
                <a:latin typeface="Nunito"/>
              </a:rPr>
              <a:t>  - Mở rộng hỗ trợ các loại ứng dụng: Hiện nay Selenium chủ yếu được sử dụng để kiểm thử các ứng dụng web truyền thống. </a:t>
            </a:r>
          </a:p>
          <a:p>
            <a:pPr marL="139700" indent="0">
              <a:lnSpc>
                <a:spcPct val="114999"/>
              </a:lnSpc>
              <a:buNone/>
            </a:pPr>
            <a:r>
              <a:rPr lang="vi-VN" sz="1800" dirty="0">
                <a:solidFill>
                  <a:schemeClr val="bg1">
                    <a:lumMod val="10000"/>
                  </a:schemeClr>
                </a:solidFill>
                <a:latin typeface="Nunito"/>
              </a:rPr>
              <a:t>  - Cải thiện khả năng tích hợp: Tăng cường khả năng tích hợp Selenium vào các quy trình CI/CD và các công cụ quản lý dự án khác để tăng tính tự động hóa và hiệu quả của quy trình phát triển. </a:t>
            </a:r>
          </a:p>
        </p:txBody>
      </p:sp>
    </p:spTree>
    <p:extLst>
      <p:ext uri="{BB962C8B-B14F-4D97-AF65-F5344CB8AC3E}">
        <p14:creationId xmlns:p14="http://schemas.microsoft.com/office/powerpoint/2010/main" val="1841566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2"/>
          <p:cNvSpPr txBox="1">
            <a:spLocks noGrp="1"/>
          </p:cNvSpPr>
          <p:nvPr>
            <p:ph type="title"/>
          </p:nvPr>
        </p:nvSpPr>
        <p:spPr>
          <a:xfrm>
            <a:off x="1781516" y="967310"/>
            <a:ext cx="62341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600" dirty="0">
                <a:latin typeface="Nunito Black" panose="020F0502020204030204" pitchFamily="2" charset="-93"/>
              </a:rPr>
              <a:t>XIN </a:t>
            </a:r>
            <a:r>
              <a:rPr lang="en-US" sz="6600" dirty="0" err="1">
                <a:latin typeface="Nunito Black" panose="020F0502020204030204" pitchFamily="2" charset="-93"/>
              </a:rPr>
              <a:t>CẢM</a:t>
            </a:r>
            <a:r>
              <a:rPr lang="en-US" sz="6600" dirty="0">
                <a:latin typeface="Nunito Black" panose="020F0502020204030204" pitchFamily="2" charset="-93"/>
              </a:rPr>
              <a:t> </a:t>
            </a:r>
            <a:r>
              <a:rPr lang="en-US" sz="6600" dirty="0" err="1">
                <a:latin typeface="Nunito Black" panose="020F0502020204030204" pitchFamily="2" charset="-93"/>
              </a:rPr>
              <a:t>ƠN</a:t>
            </a:r>
            <a:r>
              <a:rPr lang="en-US" sz="6600" dirty="0">
                <a:latin typeface="Nunito Black" panose="020F0502020204030204" pitchFamily="2" charset="-93"/>
              </a:rPr>
              <a:t>!</a:t>
            </a:r>
            <a:endParaRPr sz="6600" dirty="0">
              <a:latin typeface="Nunito Black" panose="020F0502020204030204" pitchFamily="2" charset="-93"/>
            </a:endParaRPr>
          </a:p>
        </p:txBody>
      </p:sp>
      <p:grpSp>
        <p:nvGrpSpPr>
          <p:cNvPr id="737" name="Google Shape;737;p62"/>
          <p:cNvGrpSpPr/>
          <p:nvPr/>
        </p:nvGrpSpPr>
        <p:grpSpPr>
          <a:xfrm>
            <a:off x="2774914" y="2470685"/>
            <a:ext cx="1647193" cy="2538000"/>
            <a:chOff x="2651238" y="2794146"/>
            <a:chExt cx="2244438" cy="4357829"/>
          </a:xfrm>
        </p:grpSpPr>
        <p:sp>
          <p:nvSpPr>
            <p:cNvPr id="738" name="Google Shape;738;p62"/>
            <p:cNvSpPr/>
            <p:nvPr/>
          </p:nvSpPr>
          <p:spPr>
            <a:xfrm>
              <a:off x="3943175" y="2794146"/>
              <a:ext cx="952500" cy="30297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9" name="Google Shape;739;p62"/>
            <p:cNvSpPr/>
            <p:nvPr/>
          </p:nvSpPr>
          <p:spPr>
            <a:xfrm>
              <a:off x="2960125" y="3767375"/>
              <a:ext cx="1672200" cy="33843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0" name="Google Shape;740;p62"/>
            <p:cNvSpPr/>
            <p:nvPr/>
          </p:nvSpPr>
          <p:spPr>
            <a:xfrm>
              <a:off x="2651238" y="4608575"/>
              <a:ext cx="658500" cy="2543400"/>
            </a:xfrm>
            <a:prstGeom prst="round2SameRect">
              <a:avLst>
                <a:gd name="adj1" fmla="val 50000"/>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1" name="Google Shape;741;p62"/>
          <p:cNvGrpSpPr/>
          <p:nvPr/>
        </p:nvGrpSpPr>
        <p:grpSpPr>
          <a:xfrm>
            <a:off x="7094763" y="2313338"/>
            <a:ext cx="1069800" cy="2581884"/>
            <a:chOff x="6828600" y="2288050"/>
            <a:chExt cx="1069800" cy="2581884"/>
          </a:xfrm>
        </p:grpSpPr>
        <p:sp>
          <p:nvSpPr>
            <p:cNvPr id="742" name="Google Shape;742;p62"/>
            <p:cNvSpPr/>
            <p:nvPr/>
          </p:nvSpPr>
          <p:spPr>
            <a:xfrm>
              <a:off x="6828600" y="3152134"/>
              <a:ext cx="1069800" cy="17178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3" name="Google Shape;743;p62"/>
            <p:cNvSpPr/>
            <p:nvPr/>
          </p:nvSpPr>
          <p:spPr>
            <a:xfrm>
              <a:off x="6939804" y="2288050"/>
              <a:ext cx="108000" cy="13776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4" name="Google Shape;744;p62"/>
            <p:cNvSpPr/>
            <p:nvPr/>
          </p:nvSpPr>
          <p:spPr>
            <a:xfrm>
              <a:off x="7309544" y="2639386"/>
              <a:ext cx="108000" cy="1377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5" name="Google Shape;745;p62"/>
          <p:cNvGrpSpPr/>
          <p:nvPr/>
        </p:nvGrpSpPr>
        <p:grpSpPr>
          <a:xfrm>
            <a:off x="979397" y="2901072"/>
            <a:ext cx="1488656" cy="1406400"/>
            <a:chOff x="713235" y="2860522"/>
            <a:chExt cx="1488656" cy="1406400"/>
          </a:xfrm>
        </p:grpSpPr>
        <p:sp>
          <p:nvSpPr>
            <p:cNvPr id="746" name="Google Shape;746;p62"/>
            <p:cNvSpPr/>
            <p:nvPr/>
          </p:nvSpPr>
          <p:spPr>
            <a:xfrm rot="-5400000">
              <a:off x="1360691" y="3143210"/>
              <a:ext cx="841200" cy="8412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7" name="Google Shape;747;p62"/>
            <p:cNvSpPr/>
            <p:nvPr/>
          </p:nvSpPr>
          <p:spPr>
            <a:xfrm rot="1255860">
              <a:off x="871848" y="3019135"/>
              <a:ext cx="1089173" cy="1089173"/>
            </a:xfrm>
            <a:prstGeom prst="chord">
              <a:avLst>
                <a:gd name="adj1" fmla="val 4507685"/>
                <a:gd name="adj2" fmla="val 14613128"/>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48" name="Google Shape;748;p62"/>
          <p:cNvGrpSpPr/>
          <p:nvPr/>
        </p:nvGrpSpPr>
        <p:grpSpPr>
          <a:xfrm>
            <a:off x="5002687" y="3192675"/>
            <a:ext cx="1500001" cy="1216725"/>
            <a:chOff x="4736524" y="3152125"/>
            <a:chExt cx="1500001" cy="1216725"/>
          </a:xfrm>
        </p:grpSpPr>
        <p:sp>
          <p:nvSpPr>
            <p:cNvPr id="749" name="Google Shape;749;p62"/>
            <p:cNvSpPr/>
            <p:nvPr/>
          </p:nvSpPr>
          <p:spPr>
            <a:xfrm rot="5400000">
              <a:off x="4992874" y="3290650"/>
              <a:ext cx="395100" cy="90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50" name="Google Shape;750;p62"/>
            <p:cNvSpPr/>
            <p:nvPr/>
          </p:nvSpPr>
          <p:spPr>
            <a:xfrm rot="5400000">
              <a:off x="5137025" y="3269350"/>
              <a:ext cx="699000" cy="1500000"/>
            </a:xfrm>
            <a:prstGeom prst="round2SameRect">
              <a:avLst>
                <a:gd name="adj1" fmla="val 48627"/>
                <a:gd name="adj2" fmla="val 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51" name="Google Shape;751;p62"/>
            <p:cNvSpPr/>
            <p:nvPr/>
          </p:nvSpPr>
          <p:spPr>
            <a:xfrm>
              <a:off x="5644325" y="3152125"/>
              <a:ext cx="395100" cy="3951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378030" y="3779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Nunito" pitchFamily="2" charset="-93"/>
              </a:rPr>
              <a:t>02. </a:t>
            </a:r>
            <a:r>
              <a:rPr lang="en-US" sz="3600" err="1">
                <a:latin typeface="Nunito" pitchFamily="2" charset="-93"/>
              </a:rPr>
              <a:t>NỘI</a:t>
            </a:r>
            <a:r>
              <a:rPr lang="en-US" sz="3600">
                <a:latin typeface="Nunito" pitchFamily="2" charset="-93"/>
              </a:rPr>
              <a:t> DUNG </a:t>
            </a:r>
            <a:r>
              <a:rPr lang="en-US" sz="3600" err="1">
                <a:latin typeface="Nunito" pitchFamily="2" charset="-93"/>
              </a:rPr>
              <a:t>CHÍNH</a:t>
            </a:r>
            <a:endParaRPr sz="3600">
              <a:latin typeface="Nunito" pitchFamily="2" charset="-93"/>
            </a:endParaRPr>
          </a:p>
        </p:txBody>
      </p:sp>
      <p:sp>
        <p:nvSpPr>
          <p:cNvPr id="7" name="Subtitle 6">
            <a:extLst>
              <a:ext uri="{FF2B5EF4-FFF2-40B4-BE49-F238E27FC236}">
                <a16:creationId xmlns:a16="http://schemas.microsoft.com/office/drawing/2014/main" id="{EAA97EA2-4F63-40E1-B449-35A26408D9B7}"/>
              </a:ext>
            </a:extLst>
          </p:cNvPr>
          <p:cNvSpPr>
            <a:spLocks noGrp="1"/>
          </p:cNvSpPr>
          <p:nvPr>
            <p:ph type="subTitle" idx="1"/>
          </p:nvPr>
        </p:nvSpPr>
        <p:spPr>
          <a:xfrm>
            <a:off x="0" y="1263866"/>
            <a:ext cx="9119695" cy="2731496"/>
          </a:xfrm>
        </p:spPr>
        <p:txBody>
          <a:bodyPr/>
          <a:lstStyle/>
          <a:p>
            <a:pPr algn="l" rtl="0">
              <a:lnSpc>
                <a:spcPct val="110000"/>
              </a:lnSpc>
              <a:spcBef>
                <a:spcPts val="1200"/>
              </a:spcBef>
              <a:spcAft>
                <a:spcPts val="1200"/>
              </a:spcAft>
              <a:buFont typeface="Arial" panose="020B0604020202020204" pitchFamily="34" charset="0"/>
              <a:buChar char="•"/>
            </a:pPr>
            <a:r>
              <a:rPr lang="vi-VN" sz="2400" i="0" u="none" strike="noStrike" dirty="0">
                <a:solidFill>
                  <a:schemeClr val="bg1">
                    <a:lumMod val="10000"/>
                  </a:schemeClr>
                </a:solidFill>
                <a:effectLst/>
                <a:latin typeface="Nunito"/>
              </a:rPr>
              <a:t>Giới thi</a:t>
            </a:r>
            <a:r>
              <a:rPr lang="en-US" sz="2400" i="0" u="none" strike="noStrike" dirty="0">
                <a:solidFill>
                  <a:schemeClr val="bg1">
                    <a:lumMod val="10000"/>
                  </a:schemeClr>
                </a:solidFill>
                <a:effectLst/>
                <a:latin typeface="Nunito"/>
              </a:rPr>
              <a:t>ệ</a:t>
            </a:r>
            <a:r>
              <a:rPr lang="vi-VN" sz="2400" i="0" u="none" strike="noStrike" dirty="0">
                <a:solidFill>
                  <a:schemeClr val="bg1">
                    <a:lumMod val="10000"/>
                  </a:schemeClr>
                </a:solidFill>
                <a:effectLst/>
                <a:latin typeface="Nunito"/>
              </a:rPr>
              <a:t>u về Selenium</a:t>
            </a:r>
            <a:endParaRPr lang="vi-VN" sz="2400" dirty="0">
              <a:solidFill>
                <a:schemeClr val="bg1">
                  <a:lumMod val="10000"/>
                </a:schemeClr>
              </a:solidFill>
              <a:effectLst/>
              <a:latin typeface="Nunito" pitchFamily="2" charset="-93"/>
            </a:endParaRPr>
          </a:p>
          <a:p>
            <a:pPr algn="l">
              <a:lnSpc>
                <a:spcPct val="110000"/>
              </a:lnSpc>
              <a:spcBef>
                <a:spcPts val="1200"/>
              </a:spcBef>
              <a:spcAft>
                <a:spcPts val="1200"/>
              </a:spcAft>
              <a:buFont typeface="Arial" panose="020B0604020202020204" pitchFamily="34" charset="0"/>
              <a:buChar char="•"/>
            </a:pPr>
            <a:r>
              <a:rPr lang="vi-VN" sz="2400" dirty="0">
                <a:solidFill>
                  <a:schemeClr val="bg1">
                    <a:lumMod val="10000"/>
                  </a:schemeClr>
                </a:solidFill>
                <a:latin typeface="Nunito"/>
              </a:rPr>
              <a:t>Triển khai các kịch bản demo để xem xét các chức năng của Selenium</a:t>
            </a:r>
            <a:br>
              <a:rPr lang="vi-VN" sz="2400" dirty="0">
                <a:latin typeface="Nunito" pitchFamily="2" charset="-93"/>
              </a:rPr>
            </a:br>
            <a:endParaRPr lang="en-US" sz="2400" dirty="0">
              <a:latin typeface="Nunito" pitchFamily="2" charset="-9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Nunito" pitchFamily="2" charset="-93"/>
              </a:rPr>
              <a:t>02. PHƯƠNG </a:t>
            </a:r>
            <a:r>
              <a:rPr lang="en-US" sz="3600" err="1">
                <a:latin typeface="Nunito" pitchFamily="2" charset="-93"/>
              </a:rPr>
              <a:t>PHÁP</a:t>
            </a:r>
            <a:r>
              <a:rPr lang="en-US" sz="3600">
                <a:latin typeface="Nunito" pitchFamily="2" charset="-93"/>
              </a:rPr>
              <a:t> </a:t>
            </a:r>
            <a:r>
              <a:rPr lang="en-US" sz="3600" err="1">
                <a:latin typeface="Nunito" pitchFamily="2" charset="-93"/>
              </a:rPr>
              <a:t>THỰC</a:t>
            </a:r>
            <a:r>
              <a:rPr lang="en-US" sz="3600">
                <a:latin typeface="Nunito" pitchFamily="2" charset="-93"/>
              </a:rPr>
              <a:t> </a:t>
            </a:r>
            <a:r>
              <a:rPr lang="en-US" sz="3600" err="1">
                <a:latin typeface="Nunito" pitchFamily="2" charset="-93"/>
              </a:rPr>
              <a:t>HIỆN</a:t>
            </a:r>
            <a:endParaRPr sz="3600">
              <a:latin typeface="Nunito" pitchFamily="2" charset="-93"/>
            </a:endParaRPr>
          </a:p>
        </p:txBody>
      </p:sp>
      <p:sp>
        <p:nvSpPr>
          <p:cNvPr id="6" name="TextBox 5">
            <a:extLst>
              <a:ext uri="{FF2B5EF4-FFF2-40B4-BE49-F238E27FC236}">
                <a16:creationId xmlns:a16="http://schemas.microsoft.com/office/drawing/2014/main" id="{5E75725F-77D5-E988-FA11-CAE465F89BFB}"/>
              </a:ext>
            </a:extLst>
          </p:cNvPr>
          <p:cNvSpPr txBox="1"/>
          <p:nvPr/>
        </p:nvSpPr>
        <p:spPr>
          <a:xfrm>
            <a:off x="408877" y="1332180"/>
            <a:ext cx="8445191" cy="2556084"/>
          </a:xfrm>
          <a:prstGeom prst="rect">
            <a:avLst/>
          </a:prstGeom>
          <a:noFill/>
        </p:spPr>
        <p:txBody>
          <a:bodyPr wrap="square">
            <a:spAutoFit/>
          </a:bodyPr>
          <a:lstStyle/>
          <a:p>
            <a:pPr marL="342900" indent="-342900">
              <a:lnSpc>
                <a:spcPct val="130000"/>
              </a:lnSpc>
              <a:buFont typeface="Arial" panose="020B0604020202020204" pitchFamily="34" charset="0"/>
              <a:buChar char="•"/>
            </a:pPr>
            <a:r>
              <a:rPr lang="en-US" sz="2000" dirty="0" err="1">
                <a:latin typeface="Nunito" pitchFamily="2" charset="-93"/>
              </a:rPr>
              <a:t>Sử</a:t>
            </a:r>
            <a:r>
              <a:rPr lang="en-US" sz="2000" dirty="0">
                <a:latin typeface="Nunito" pitchFamily="2" charset="-93"/>
              </a:rPr>
              <a:t> </a:t>
            </a:r>
            <a:r>
              <a:rPr lang="en-US" sz="2000" dirty="0" err="1">
                <a:latin typeface="Nunito" pitchFamily="2" charset="-93"/>
              </a:rPr>
              <a:t>dụng</a:t>
            </a:r>
            <a:r>
              <a:rPr lang="en-US" sz="2000" dirty="0">
                <a:latin typeface="Nunito" pitchFamily="2" charset="-93"/>
              </a:rPr>
              <a:t> framework Selenium </a:t>
            </a:r>
            <a:r>
              <a:rPr lang="en-US" sz="2000" dirty="0" err="1">
                <a:latin typeface="Nunito" pitchFamily="2" charset="-93"/>
              </a:rPr>
              <a:t>với</a:t>
            </a:r>
            <a:r>
              <a:rPr lang="en-US" sz="2000" dirty="0">
                <a:latin typeface="Nunito" pitchFamily="2" charset="-93"/>
              </a:rPr>
              <a:t> </a:t>
            </a:r>
            <a:r>
              <a:rPr lang="en-US" sz="2000" dirty="0" err="1">
                <a:latin typeface="Nunito" pitchFamily="2" charset="-93"/>
              </a:rPr>
              <a:t>ngôn</a:t>
            </a:r>
            <a:r>
              <a:rPr lang="en-US" sz="2000" dirty="0">
                <a:latin typeface="Nunito" pitchFamily="2" charset="-93"/>
              </a:rPr>
              <a:t> </a:t>
            </a:r>
            <a:r>
              <a:rPr lang="en-US" sz="2000" dirty="0" err="1">
                <a:latin typeface="Nunito" pitchFamily="2" charset="-93"/>
              </a:rPr>
              <a:t>ngữ</a:t>
            </a:r>
            <a:r>
              <a:rPr lang="en-US" sz="2000" dirty="0">
                <a:latin typeface="Nunito" pitchFamily="2" charset="-93"/>
              </a:rPr>
              <a:t> </a:t>
            </a:r>
            <a:r>
              <a:rPr lang="en-US" sz="2000" dirty="0" err="1">
                <a:latin typeface="Nunito" pitchFamily="2" charset="-93"/>
              </a:rPr>
              <a:t>lập</a:t>
            </a:r>
            <a:r>
              <a:rPr lang="en-US" sz="2000" dirty="0">
                <a:latin typeface="Nunito" pitchFamily="2" charset="-93"/>
              </a:rPr>
              <a:t> </a:t>
            </a:r>
            <a:r>
              <a:rPr lang="en-US" sz="2000" dirty="0" err="1">
                <a:latin typeface="Nunito" pitchFamily="2" charset="-93"/>
              </a:rPr>
              <a:t>trình</a:t>
            </a:r>
            <a:r>
              <a:rPr lang="en-US" sz="2000" dirty="0">
                <a:latin typeface="Nunito" pitchFamily="2" charset="-93"/>
              </a:rPr>
              <a:t> Python/Java</a:t>
            </a:r>
          </a:p>
          <a:p>
            <a:pPr marL="342900" indent="-342900">
              <a:lnSpc>
                <a:spcPct val="130000"/>
              </a:lnSpc>
              <a:buFont typeface="Arial" panose="020B0604020202020204" pitchFamily="34" charset="0"/>
              <a:buChar char="•"/>
            </a:pPr>
            <a:r>
              <a:rPr lang="en-US" sz="2000" dirty="0" err="1">
                <a:latin typeface="Nunito" pitchFamily="2" charset="-93"/>
              </a:rPr>
              <a:t>Sử</a:t>
            </a:r>
            <a:r>
              <a:rPr lang="en-US" sz="2000" dirty="0">
                <a:latin typeface="Nunito" pitchFamily="2" charset="-93"/>
              </a:rPr>
              <a:t> </a:t>
            </a:r>
            <a:r>
              <a:rPr lang="en-US" sz="2000" dirty="0" err="1">
                <a:latin typeface="Nunito" pitchFamily="2" charset="-93"/>
              </a:rPr>
              <a:t>dụng</a:t>
            </a:r>
            <a:r>
              <a:rPr lang="en-US" sz="2000" dirty="0">
                <a:latin typeface="Nunito" pitchFamily="2" charset="-93"/>
              </a:rPr>
              <a:t> </a:t>
            </a:r>
            <a:r>
              <a:rPr lang="vi-VN" sz="2000" dirty="0">
                <a:latin typeface="Nunito" pitchFamily="2" charset="-93"/>
              </a:rPr>
              <a:t>các công cụ và thư viện phổ biến trong kiểm thử bảo mật với Selenium, </a:t>
            </a:r>
            <a:r>
              <a:rPr lang="en-US" sz="2000" dirty="0" err="1">
                <a:latin typeface="Nunito" pitchFamily="2" charset="-93"/>
              </a:rPr>
              <a:t>như</a:t>
            </a:r>
            <a:r>
              <a:rPr lang="en-US" sz="2000" dirty="0">
                <a:latin typeface="Nunito" pitchFamily="2" charset="-93"/>
              </a:rPr>
              <a:t> </a:t>
            </a:r>
            <a:r>
              <a:rPr lang="vi-VN" sz="2000" dirty="0">
                <a:latin typeface="Nunito" pitchFamily="2" charset="-93"/>
              </a:rPr>
              <a:t>OWASP ZAP, Burp Suite, Selenium WebDriver, và các thư viện Python như pytest và unittest.</a:t>
            </a:r>
            <a:endParaRPr lang="en-US" sz="2000" dirty="0">
              <a:latin typeface="Nunito" pitchFamily="2" charset="-93"/>
            </a:endParaRPr>
          </a:p>
          <a:p>
            <a:pPr>
              <a:lnSpc>
                <a:spcPct val="130000"/>
              </a:lnSpc>
            </a:pPr>
            <a:r>
              <a:rPr lang="en-US" sz="2000" dirty="0">
                <a:latin typeface="Nunito" pitchFamily="2" charset="-93"/>
                <a:sym typeface="Wingdings" panose="05000000000000000000" pitchFamily="2" charset="2"/>
              </a:rPr>
              <a:t> </a:t>
            </a:r>
            <a:r>
              <a:rPr lang="en-US" sz="2000" dirty="0" err="1">
                <a:latin typeface="Nunito" pitchFamily="2" charset="-93"/>
              </a:rPr>
              <a:t>Tạo</a:t>
            </a:r>
            <a:r>
              <a:rPr lang="en-US" sz="2000" dirty="0">
                <a:latin typeface="Nunito" pitchFamily="2" charset="-93"/>
              </a:rPr>
              <a:t> </a:t>
            </a:r>
            <a:r>
              <a:rPr lang="en-US" sz="2000" dirty="0" err="1">
                <a:latin typeface="Nunito" pitchFamily="2" charset="-93"/>
              </a:rPr>
              <a:t>ra</a:t>
            </a:r>
            <a:r>
              <a:rPr lang="en-US" sz="2000" dirty="0">
                <a:latin typeface="Nunito" pitchFamily="2" charset="-93"/>
              </a:rPr>
              <a:t> </a:t>
            </a:r>
            <a:r>
              <a:rPr lang="en-US" sz="2000" dirty="0" err="1">
                <a:latin typeface="Nunito" pitchFamily="2" charset="-93"/>
              </a:rPr>
              <a:t>các</a:t>
            </a:r>
            <a:r>
              <a:rPr lang="en-US" sz="2000" dirty="0">
                <a:latin typeface="Nunito" pitchFamily="2" charset="-93"/>
              </a:rPr>
              <a:t> </a:t>
            </a:r>
            <a:r>
              <a:rPr lang="en-US" sz="2000" dirty="0" err="1">
                <a:latin typeface="Nunito" pitchFamily="2" charset="-93"/>
              </a:rPr>
              <a:t>kịch</a:t>
            </a:r>
            <a:r>
              <a:rPr lang="en-US" sz="2000" dirty="0">
                <a:latin typeface="Nunito" pitchFamily="2" charset="-93"/>
              </a:rPr>
              <a:t> </a:t>
            </a:r>
            <a:r>
              <a:rPr lang="en-US" sz="2000" dirty="0" err="1">
                <a:latin typeface="Nunito" pitchFamily="2" charset="-93"/>
              </a:rPr>
              <a:t>bản</a:t>
            </a:r>
            <a:r>
              <a:rPr lang="en-US" sz="2000" dirty="0">
                <a:latin typeface="Nunito" pitchFamily="2" charset="-93"/>
              </a:rPr>
              <a:t> </a:t>
            </a:r>
            <a:r>
              <a:rPr lang="en-US" sz="2000" dirty="0" err="1">
                <a:latin typeface="Nunito" pitchFamily="2" charset="-93"/>
              </a:rPr>
              <a:t>và</a:t>
            </a:r>
            <a:r>
              <a:rPr lang="en-US" sz="2000" dirty="0">
                <a:latin typeface="Nunito" pitchFamily="2" charset="-93"/>
              </a:rPr>
              <a:t> script </a:t>
            </a:r>
            <a:r>
              <a:rPr lang="en-US" sz="2000" dirty="0" err="1">
                <a:latin typeface="Nunito" pitchFamily="2" charset="-93"/>
              </a:rPr>
              <a:t>kiểm</a:t>
            </a:r>
            <a:r>
              <a:rPr lang="en-US" sz="2000" dirty="0">
                <a:latin typeface="Nunito" pitchFamily="2" charset="-93"/>
              </a:rPr>
              <a:t> </a:t>
            </a:r>
            <a:r>
              <a:rPr lang="en-US" sz="2000" dirty="0" err="1">
                <a:latin typeface="Nunito" pitchFamily="2" charset="-93"/>
              </a:rPr>
              <a:t>thử</a:t>
            </a:r>
            <a:r>
              <a:rPr lang="en-US" sz="2000" dirty="0">
                <a:latin typeface="Nunito" pitchFamily="2" charset="-93"/>
              </a:rPr>
              <a:t> website </a:t>
            </a:r>
            <a:r>
              <a:rPr lang="en-US" sz="2000" dirty="0" err="1">
                <a:latin typeface="Nunito" pitchFamily="2" charset="-93"/>
              </a:rPr>
              <a:t>tự</a:t>
            </a:r>
            <a:r>
              <a:rPr lang="en-US" sz="2000" dirty="0">
                <a:latin typeface="Nunito" pitchFamily="2" charset="-93"/>
              </a:rPr>
              <a:t> </a:t>
            </a:r>
            <a:r>
              <a:rPr lang="en-US" sz="2000" dirty="0" err="1">
                <a:latin typeface="Nunito" pitchFamily="2" charset="-93"/>
              </a:rPr>
              <a:t>động</a:t>
            </a:r>
            <a:endParaRPr lang="en-US" sz="2000" dirty="0">
              <a:latin typeface="Nunito" pitchFamily="2" charset="-93"/>
            </a:endParaRPr>
          </a:p>
          <a:p>
            <a:pPr>
              <a:lnSpc>
                <a:spcPct val="114000"/>
              </a:lnSpc>
            </a:pPr>
            <a:endParaRPr lang="en-US" sz="2800" b="0" i="0" dirty="0">
              <a:solidFill>
                <a:srgbClr val="0D0D0D"/>
              </a:solidFill>
              <a:effectLst/>
              <a:latin typeface="Söhne"/>
            </a:endParaRPr>
          </a:p>
        </p:txBody>
      </p:sp>
      <p:pic>
        <p:nvPicPr>
          <p:cNvPr id="8" name="Picture 7" descr="A blue and yellow snake logo&#10;&#10;Description automatically generated">
            <a:extLst>
              <a:ext uri="{FF2B5EF4-FFF2-40B4-BE49-F238E27FC236}">
                <a16:creationId xmlns:a16="http://schemas.microsoft.com/office/drawing/2014/main" id="{E5FE197C-7AB7-A833-059C-C25057D23AF5}"/>
              </a:ext>
            </a:extLst>
          </p:cNvPr>
          <p:cNvPicPr>
            <a:picLocks noChangeAspect="1"/>
          </p:cNvPicPr>
          <p:nvPr/>
        </p:nvPicPr>
        <p:blipFill>
          <a:blip r:embed="rId3"/>
          <a:stretch>
            <a:fillRect/>
          </a:stretch>
        </p:blipFill>
        <p:spPr>
          <a:xfrm>
            <a:off x="8111496" y="1018699"/>
            <a:ext cx="431934" cy="431934"/>
          </a:xfrm>
          <a:prstGeom prst="rect">
            <a:avLst/>
          </a:prstGeom>
        </p:spPr>
      </p:pic>
      <p:pic>
        <p:nvPicPr>
          <p:cNvPr id="10" name="Picture 9" descr="A logo of a coffee cup&#10;&#10;Description automatically generated">
            <a:extLst>
              <a:ext uri="{FF2B5EF4-FFF2-40B4-BE49-F238E27FC236}">
                <a16:creationId xmlns:a16="http://schemas.microsoft.com/office/drawing/2014/main" id="{CDBE5329-F942-2D95-AD19-ACBC176A8AA3}"/>
              </a:ext>
            </a:extLst>
          </p:cNvPr>
          <p:cNvPicPr>
            <a:picLocks noChangeAspect="1"/>
          </p:cNvPicPr>
          <p:nvPr/>
        </p:nvPicPr>
        <p:blipFill>
          <a:blip r:embed="rId4"/>
          <a:stretch>
            <a:fillRect/>
          </a:stretch>
        </p:blipFill>
        <p:spPr>
          <a:xfrm>
            <a:off x="8132424" y="1111276"/>
            <a:ext cx="1205397" cy="6787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
        <p:cNvGrpSpPr/>
        <p:nvPr/>
      </p:nvGrpSpPr>
      <p:grpSpPr>
        <a:xfrm>
          <a:off x="0" y="0"/>
          <a:ext cx="0" cy="0"/>
          <a:chOff x="0" y="0"/>
          <a:chExt cx="0" cy="0"/>
        </a:xfrm>
      </p:grpSpPr>
      <p:sp>
        <p:nvSpPr>
          <p:cNvPr id="321" name="Google Shape;321;p39"/>
          <p:cNvSpPr txBox="1">
            <a:spLocks noGrp="1"/>
          </p:cNvSpPr>
          <p:nvPr>
            <p:ph type="subTitle" idx="1"/>
          </p:nvPr>
        </p:nvSpPr>
        <p:spPr>
          <a:xfrm>
            <a:off x="1805940" y="3028255"/>
            <a:ext cx="6880860" cy="770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b="1" dirty="0" err="1">
                <a:latin typeface="Nunito Black"/>
              </a:rPr>
              <a:t>KỊCH</a:t>
            </a:r>
            <a:r>
              <a:rPr lang="en-US" sz="6000" b="1" dirty="0">
                <a:latin typeface="Nunito Black"/>
              </a:rPr>
              <a:t> </a:t>
            </a:r>
            <a:r>
              <a:rPr lang="en-US" sz="6000" b="1" dirty="0" err="1">
                <a:latin typeface="Nunito Black"/>
              </a:rPr>
              <a:t>BẢN</a:t>
            </a:r>
            <a:r>
              <a:rPr lang="en-US" sz="6000" b="1" dirty="0">
                <a:latin typeface="Nunito Black"/>
              </a:rPr>
              <a:t> DEMO</a:t>
            </a:r>
          </a:p>
          <a:p>
            <a:pPr marL="0" lvl="0" indent="0" algn="l" rtl="0">
              <a:spcBef>
                <a:spcPts val="0"/>
              </a:spcBef>
              <a:spcAft>
                <a:spcPts val="0"/>
              </a:spcAft>
              <a:buNone/>
            </a:pPr>
            <a:endParaRPr lang="en-US" sz="6000" b="1" dirty="0">
              <a:latin typeface="Nunito Black" pitchFamily="2" charset="-93"/>
            </a:endParaRPr>
          </a:p>
        </p:txBody>
      </p:sp>
      <p:sp>
        <p:nvSpPr>
          <p:cNvPr id="322" name="Google Shape;322;p39"/>
          <p:cNvSpPr txBox="1">
            <a:spLocks noGrp="1"/>
          </p:cNvSpPr>
          <p:nvPr>
            <p:ph type="title"/>
          </p:nvPr>
        </p:nvSpPr>
        <p:spPr>
          <a:xfrm>
            <a:off x="-617221" y="393435"/>
            <a:ext cx="2504215"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6000">
                <a:latin typeface="Nunito Black" pitchFamily="2" charset="-93"/>
              </a:rPr>
              <a:t>03</a:t>
            </a:r>
            <a:endParaRPr sz="6000">
              <a:latin typeface="Nunito Black" pitchFamily="2" charset="-93"/>
            </a:endParaRPr>
          </a:p>
        </p:txBody>
      </p:sp>
      <p:sp>
        <p:nvSpPr>
          <p:cNvPr id="323" name="Google Shape;323;p39"/>
          <p:cNvSpPr/>
          <p:nvPr/>
        </p:nvSpPr>
        <p:spPr>
          <a:xfrm rot="5400000">
            <a:off x="8989862" y="288457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4" ma:contentTypeDescription="Tạo tài liệu mới." ma:contentTypeScope="" ma:versionID="a38ff5282dc239248f9f30c56e2007ff">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777bf2736696b871376827d6cbdf19ed"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3064FA-AB22-48AC-8F6A-8456256513EB}">
  <ds:schemaRefs>
    <ds:schemaRef ds:uri="http://schemas.microsoft.com/sharepoint/v3/contenttype/forms"/>
  </ds:schemaRefs>
</ds:datastoreItem>
</file>

<file path=customXml/itemProps2.xml><?xml version="1.0" encoding="utf-8"?>
<ds:datastoreItem xmlns:ds="http://schemas.openxmlformats.org/officeDocument/2006/customXml" ds:itemID="{7A54D16B-C91B-4EEA-8D27-E29C10E4FE15}">
  <ds:schemaRefs>
    <ds:schemaRef ds:uri="http://schemas.microsoft.com/office/infopath/2007/PartnerControls"/>
    <ds:schemaRef ds:uri="http://purl.org/dc/elements/1.1/"/>
    <ds:schemaRef ds:uri="http://purl.org/dc/terms/"/>
    <ds:schemaRef ds:uri="http://schemas.openxmlformats.org/package/2006/metadata/core-properties"/>
    <ds:schemaRef ds:uri="86b2c21e-bc8a-47d8-90cc-43181eba94ed"/>
    <ds:schemaRef ds:uri="81e90ab8-9e7d-4b67-ba12-d147179b0223"/>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F32BEC5-74AE-446C-BB57-5CB1B5F2F573}">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3243</Words>
  <Application>Microsoft Office PowerPoint</Application>
  <PresentationFormat>On-screen Show (16:9)</PresentationFormat>
  <Paragraphs>179</Paragraphs>
  <Slides>65</Slides>
  <Notes>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Wingdings</vt:lpstr>
      <vt:lpstr>Times New Roman</vt:lpstr>
      <vt:lpstr>Poppins</vt:lpstr>
      <vt:lpstr>Albert Sans Medium</vt:lpstr>
      <vt:lpstr>Nunito Light</vt:lpstr>
      <vt:lpstr>Albert Sans</vt:lpstr>
      <vt:lpstr>Söhne</vt:lpstr>
      <vt:lpstr>DM Sans</vt:lpstr>
      <vt:lpstr>Aptos</vt:lpstr>
      <vt:lpstr>Nunito Black</vt:lpstr>
      <vt:lpstr>Nunito</vt:lpstr>
      <vt:lpstr>Arial</vt:lpstr>
      <vt:lpstr>Albert Sans Light</vt:lpstr>
      <vt:lpstr>Cellular Respiration and its Impact on Health Research Thesis Defense by Slidesgo</vt:lpstr>
      <vt:lpstr>NT213.O21.ANTT BÁO CÁO CUỐI KỲ CHỦ ĐỀ: ỨNG DỤNG SELENIUM  TRONG PENTEST WEBSITE</vt:lpstr>
      <vt:lpstr>TỔNG QUAN ĐỀ TÀI</vt:lpstr>
      <vt:lpstr>01. TỔNG QUAN VỀ SELENIUM</vt:lpstr>
      <vt:lpstr>01. CÁC THÀNH PHẦN CHÍNH CỦA SELENIUM</vt:lpstr>
      <vt:lpstr>01. TÍNH NĂNG NỔI BẬT SELENIUM</vt:lpstr>
      <vt:lpstr>NỘI DUNG CHÍNH VÀ PHƯƠNG PHÁP THỰC HIỆN</vt:lpstr>
      <vt:lpstr>02. NỘI DUNG CHÍNH</vt:lpstr>
      <vt:lpstr>02. PHƯƠNG PHÁP THỰC HIỆN</vt:lpstr>
      <vt:lpstr>03</vt:lpstr>
      <vt:lpstr>Kịch bản 1: Dùng Selenium để lấy data từ web tự động</vt:lpstr>
      <vt:lpstr>Kịch bản 1: Dùng Selenium để lấy data từ web tự động</vt:lpstr>
      <vt:lpstr>Kịch bản 1: Dùng Selenium để lấy data từ web tự động</vt:lpstr>
      <vt:lpstr>Kịch bản 1: Dùng Selenium để lấy data từ web tự động</vt:lpstr>
      <vt:lpstr>KỊCH BẢN 1:Dùng Selenium để cào data từ web tự động</vt:lpstr>
      <vt:lpstr>KỊCH BẢN 1:Dùng Selenium để cào data từ web tự động</vt:lpstr>
      <vt:lpstr>KỊCH BẢN 1:Dùng Selenium để cào data từ web tự động</vt:lpstr>
      <vt:lpstr>KỊCH BẢN 1:Dùng Selenium để cào data từ web tự động</vt:lpstr>
      <vt:lpstr>KỊCH BẢN 1:Dùng Selenium để cào data từ web tự động</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2: SQL Injection Attack vào Login Form trên OWASP Juice Shop</vt:lpstr>
      <vt:lpstr>KỊCH BẢN 3: DOM XSS trên OWASP Juice Shop </vt:lpstr>
      <vt:lpstr>KỊCH BẢN 3: DOM XSS trên OWASP Juice Shop </vt:lpstr>
      <vt:lpstr>KỊCH BẢN 3: DOM XSS trên OWASP Juice Shop </vt:lpstr>
      <vt:lpstr>KỊCH BẢN 3: DOM XSS trên OWASP Juice Shop </vt:lpstr>
      <vt:lpstr>KỊCH BẢN 3: DOM XSS trên OWASP Juice Shop </vt:lpstr>
      <vt:lpstr>KỊCH BẢN 3: DOM XSS trên OWASP Juice Shop </vt:lpstr>
      <vt:lpstr>KỊCH BẢN 4: Reflected XSS trên OWASP Juice Shop</vt:lpstr>
      <vt:lpstr>KỊCH BẢN 4: Reflected XSS trên OWASP Juice Shop</vt:lpstr>
      <vt:lpstr>KỊCH BẢN 4: Reflected XSS trên OWASP Juice Shop</vt:lpstr>
      <vt:lpstr>KỊCH BẢN 4: Reflected XSS trên OWASP Juice Shop</vt:lpstr>
      <vt:lpstr>KỊCH BẢN 4: Reflected XSS trên OWASP Juice Shop</vt:lpstr>
      <vt:lpstr>KỊCH BẢN 4: Reflected XSS trên OWASP Juice Shop</vt:lpstr>
      <vt:lpstr>KỊCH BẢN 4: Reflected XSS trên OWASP Juice Shop</vt:lpstr>
      <vt:lpstr>KỊCH BẢN 4: Reflected XSS trên OWASP Juice Shop</vt:lpstr>
      <vt:lpstr>KỊCH BẢN 5: Sever-side XSS trên OWASP Juice Shop</vt:lpstr>
      <vt:lpstr>KỊCH BẢN 5: Sever-side XSS trên OWASP Juice Shop</vt:lpstr>
      <vt:lpstr>KỊCH BẢN 5: Sever-side XSS trên OWASP Juice Shop</vt:lpstr>
      <vt:lpstr>KỊCH BẢN 5: Sever-side XSS trên OWASP Juice Shop</vt:lpstr>
      <vt:lpstr>KỊCH BẢN 5: Sever-side XSS trên OWASP Juice Shop</vt:lpstr>
      <vt:lpstr>03. Kịch bản 6: Lấy coupon từ ChatBot</vt:lpstr>
      <vt:lpstr>03. Kịch bản 6: Lấy coupon từ ChatBot</vt:lpstr>
      <vt:lpstr>03. Kịch bản 6: Lấy coupon từ ChatBot</vt:lpstr>
      <vt:lpstr>03. Kịch bản 6: Lấy coupon từ ChatBot</vt:lpstr>
      <vt:lpstr>03. Kịch bản 6: Lấy coupon từ ChatBot</vt:lpstr>
      <vt:lpstr>03. Kịch bản 6: Lấy coupon từ ChatBot</vt:lpstr>
      <vt:lpstr>03. Kịch bản 7: Tích hợp OWASP ZAP để quét bị động trang web (passive scanning) </vt:lpstr>
      <vt:lpstr>03. Kịch bản 7: Tích hợp OWASP ZAP để quét bị động trang web (passive scanning) </vt:lpstr>
      <vt:lpstr>03. Kịch bản 7: Tích hợp OWASP ZAP để quét bị động trang web (passive scanning) </vt:lpstr>
      <vt:lpstr>03. Kịch bản 7: Tích hợp OWASP ZAP để quét bị động trang web (passive scanning) </vt:lpstr>
      <vt:lpstr>03. Kịch bản 7: Tích hợp OWASP ZAP để quét bị động trang web (passive scanning) </vt:lpstr>
      <vt:lpstr>03. Kịch bản 7: Tích hợp OWASP ZAP để quét bị động trang web (passive scanning) </vt:lpstr>
      <vt:lpstr>04</vt:lpstr>
      <vt:lpstr>04. KẾT QUẢ THỰC NGHIỆM</vt:lpstr>
      <vt:lpstr>04. KẾT LUẬN</vt:lpstr>
      <vt:lpstr>04. KẾT LUẬN</vt:lpstr>
      <vt:lpstr>04. HƯỚNG PHÁT TRIỂN</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Respiration and its Impact on Health Research Thesis Defense</dc:title>
  <dc:creator>TRINH</dc:creator>
  <cp:lastModifiedBy>Nguyễn Phương Trinh</cp:lastModifiedBy>
  <cp:revision>2</cp:revision>
  <dcterms:modified xsi:type="dcterms:W3CDTF">2024-06-04T16:21:35Z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